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53"/>
  </p:notesMasterIdLst>
  <p:sldIdLst>
    <p:sldId id="398" r:id="rId2"/>
    <p:sldId id="1273" r:id="rId3"/>
    <p:sldId id="780" r:id="rId4"/>
    <p:sldId id="295" r:id="rId5"/>
    <p:sldId id="1342" r:id="rId6"/>
    <p:sldId id="1371" r:id="rId7"/>
    <p:sldId id="1301" r:id="rId8"/>
    <p:sldId id="1340" r:id="rId9"/>
    <p:sldId id="1292" r:id="rId10"/>
    <p:sldId id="1293" r:id="rId11"/>
    <p:sldId id="1338" r:id="rId12"/>
    <p:sldId id="1339" r:id="rId13"/>
    <p:sldId id="1294" r:id="rId14"/>
    <p:sldId id="1357" r:id="rId15"/>
    <p:sldId id="1356" r:id="rId16"/>
    <p:sldId id="1344" r:id="rId17"/>
    <p:sldId id="1345" r:id="rId18"/>
    <p:sldId id="1358" r:id="rId19"/>
    <p:sldId id="1346" r:id="rId20"/>
    <p:sldId id="1347" r:id="rId21"/>
    <p:sldId id="1348" r:id="rId22"/>
    <p:sldId id="1349" r:id="rId23"/>
    <p:sldId id="1350" r:id="rId24"/>
    <p:sldId id="1295" r:id="rId25"/>
    <p:sldId id="1298" r:id="rId26"/>
    <p:sldId id="1367" r:id="rId27"/>
    <p:sldId id="1315" r:id="rId28"/>
    <p:sldId id="1343" r:id="rId29"/>
    <p:sldId id="1341" r:id="rId30"/>
    <p:sldId id="1297" r:id="rId31"/>
    <p:sldId id="1296" r:id="rId32"/>
    <p:sldId id="1299" r:id="rId33"/>
    <p:sldId id="1304" r:id="rId34"/>
    <p:sldId id="1359" r:id="rId35"/>
    <p:sldId id="1373" r:id="rId36"/>
    <p:sldId id="1376" r:id="rId37"/>
    <p:sldId id="1374" r:id="rId38"/>
    <p:sldId id="1375" r:id="rId39"/>
    <p:sldId id="1377" r:id="rId40"/>
    <p:sldId id="1378" r:id="rId41"/>
    <p:sldId id="1529" r:id="rId42"/>
    <p:sldId id="1527" r:id="rId43"/>
    <p:sldId id="793" r:id="rId44"/>
    <p:sldId id="393" r:id="rId45"/>
    <p:sldId id="1207" r:id="rId46"/>
    <p:sldId id="1531" r:id="rId47"/>
    <p:sldId id="1530" r:id="rId48"/>
    <p:sldId id="1532" r:id="rId49"/>
    <p:sldId id="752" r:id="rId50"/>
    <p:sldId id="750" r:id="rId51"/>
    <p:sldId id="339" r:id="rId52"/>
    <p:sldId id="374" r:id="rId53"/>
    <p:sldId id="1524" r:id="rId54"/>
    <p:sldId id="1187" r:id="rId55"/>
    <p:sldId id="1220" r:id="rId56"/>
    <p:sldId id="453" r:id="rId57"/>
    <p:sldId id="454" r:id="rId58"/>
    <p:sldId id="455" r:id="rId59"/>
    <p:sldId id="1305" r:id="rId60"/>
    <p:sldId id="456" r:id="rId61"/>
    <p:sldId id="1306" r:id="rId62"/>
    <p:sldId id="457" r:id="rId63"/>
    <p:sldId id="1188" r:id="rId64"/>
    <p:sldId id="1221" r:id="rId65"/>
    <p:sldId id="1222" r:id="rId66"/>
    <p:sldId id="1223" r:id="rId67"/>
    <p:sldId id="1263" r:id="rId68"/>
    <p:sldId id="1361" r:id="rId69"/>
    <p:sldId id="1364" r:id="rId70"/>
    <p:sldId id="1232" r:id="rId71"/>
    <p:sldId id="1193" r:id="rId72"/>
    <p:sldId id="1227" r:id="rId73"/>
    <p:sldId id="1189" r:id="rId74"/>
    <p:sldId id="1262" r:id="rId75"/>
    <p:sldId id="1309" r:id="rId76"/>
    <p:sldId id="1363" r:id="rId77"/>
    <p:sldId id="461" r:id="rId78"/>
    <p:sldId id="1197" r:id="rId79"/>
    <p:sldId id="1198" r:id="rId80"/>
    <p:sldId id="1368" r:id="rId81"/>
    <p:sldId id="1228" r:id="rId82"/>
    <p:sldId id="1229" r:id="rId83"/>
    <p:sldId id="1230" r:id="rId84"/>
    <p:sldId id="1231" r:id="rId85"/>
    <p:sldId id="1372" r:id="rId86"/>
    <p:sldId id="458" r:id="rId87"/>
    <p:sldId id="787" r:id="rId88"/>
    <p:sldId id="1307" r:id="rId89"/>
    <p:sldId id="459" r:id="rId90"/>
    <p:sldId id="1308" r:id="rId91"/>
    <p:sldId id="1196" r:id="rId92"/>
    <p:sldId id="1191" r:id="rId93"/>
    <p:sldId id="463" r:id="rId94"/>
    <p:sldId id="1310" r:id="rId95"/>
    <p:sldId id="1311" r:id="rId96"/>
    <p:sldId id="1194" r:id="rId97"/>
    <p:sldId id="1312" r:id="rId98"/>
    <p:sldId id="789" r:id="rId99"/>
    <p:sldId id="1314" r:id="rId100"/>
    <p:sldId id="1316" r:id="rId101"/>
    <p:sldId id="1370" r:id="rId102"/>
    <p:sldId id="1525" r:id="rId103"/>
    <p:sldId id="1380" r:id="rId104"/>
    <p:sldId id="1317" r:id="rId105"/>
    <p:sldId id="1362" r:id="rId106"/>
    <p:sldId id="1369" r:id="rId107"/>
    <p:sldId id="1322" r:id="rId108"/>
    <p:sldId id="1323" r:id="rId109"/>
    <p:sldId id="1324" r:id="rId110"/>
    <p:sldId id="1381" r:id="rId111"/>
    <p:sldId id="1318" r:id="rId112"/>
    <p:sldId id="1333" r:id="rId113"/>
    <p:sldId id="1334" r:id="rId114"/>
    <p:sldId id="1335" r:id="rId115"/>
    <p:sldId id="1382" r:id="rId116"/>
    <p:sldId id="1328" r:id="rId117"/>
    <p:sldId id="1321" r:id="rId118"/>
    <p:sldId id="1325" r:id="rId119"/>
    <p:sldId id="1326" r:id="rId120"/>
    <p:sldId id="1327" r:id="rId121"/>
    <p:sldId id="1330" r:id="rId122"/>
    <p:sldId id="1331" r:id="rId123"/>
    <p:sldId id="1329" r:id="rId124"/>
    <p:sldId id="1332" r:id="rId125"/>
    <p:sldId id="1336" r:id="rId126"/>
    <p:sldId id="1383" r:id="rId127"/>
    <p:sldId id="1320" r:id="rId128"/>
    <p:sldId id="1351" r:id="rId129"/>
    <p:sldId id="1352" r:id="rId130"/>
    <p:sldId id="1353" r:id="rId131"/>
    <p:sldId id="1354" r:id="rId132"/>
    <p:sldId id="1287" r:id="rId133"/>
    <p:sldId id="1288" r:id="rId134"/>
    <p:sldId id="260" r:id="rId135"/>
    <p:sldId id="796" r:id="rId136"/>
    <p:sldId id="1272" r:id="rId137"/>
    <p:sldId id="1271" r:id="rId138"/>
    <p:sldId id="1233" r:id="rId139"/>
    <p:sldId id="385" r:id="rId140"/>
    <p:sldId id="386" r:id="rId141"/>
    <p:sldId id="266" r:id="rId142"/>
    <p:sldId id="267" r:id="rId143"/>
    <p:sldId id="777" r:id="rId144"/>
    <p:sldId id="778" r:id="rId145"/>
    <p:sldId id="792" r:id="rId146"/>
    <p:sldId id="1202" r:id="rId147"/>
    <p:sldId id="1281" r:id="rId148"/>
    <p:sldId id="1289" r:id="rId149"/>
    <p:sldId id="1526" r:id="rId150"/>
    <p:sldId id="779" r:id="rId151"/>
    <p:sldId id="775" r:id="rId1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银行业" id="{F0D85429-995B-E640-A9B3-B960DAEC3FED}">
          <p14:sldIdLst>
            <p14:sldId id="398"/>
          </p14:sldIdLst>
        </p14:section>
        <p14:section name="写在课前" id="{6C813989-3BAB-40B7-AC2C-7A011DF1D19F}">
          <p14:sldIdLst>
            <p14:sldId id="1273"/>
            <p14:sldId id="780"/>
          </p14:sldIdLst>
        </p14:section>
        <p14:section name="案例引入：资产负债表衰退" id="{501EC398-E602-B34A-B79F-BAA1CC3DACFC}">
          <p14:sldIdLst>
            <p14:sldId id="295"/>
            <p14:sldId id="1342"/>
            <p14:sldId id="1371"/>
          </p14:sldIdLst>
        </p14:section>
        <p14:section name="案例引入：全球产业链" id="{2997478A-5F5D-4C30-A6EA-A5F86D5B2C83}">
          <p14:sldIdLst>
            <p14:sldId id="1301"/>
          </p14:sldIdLst>
        </p14:section>
        <p14:section name="案例引入：金价变动" id="{653F3112-76BA-4C1C-9758-A565744EF614}">
          <p14:sldIdLst>
            <p14:sldId id="1340"/>
            <p14:sldId id="1292"/>
            <p14:sldId id="1293"/>
            <p14:sldId id="1338"/>
            <p14:sldId id="1339"/>
            <p14:sldId id="1294"/>
            <p14:sldId id="1357"/>
          </p14:sldIdLst>
        </p14:section>
        <p14:section name="案例引入：日元加息" id="{828B3698-18B0-4D27-B779-28B40DAC25FB}">
          <p14:sldIdLst>
            <p14:sldId id="1356"/>
          </p14:sldIdLst>
        </p14:section>
        <p14:section name="案例引入：降息" id="{057BD3AD-A6F5-4C4A-BADC-2F8BDCAB3976}">
          <p14:sldIdLst>
            <p14:sldId id="1344"/>
            <p14:sldId id="1345"/>
          </p14:sldIdLst>
        </p14:section>
        <p14:section name="案例引入：货币政策工具变动" id="{53994681-4CFF-4452-94B4-C9D40721695A}">
          <p14:sldIdLst>
            <p14:sldId id="1358"/>
          </p14:sldIdLst>
        </p14:section>
        <p14:section name="案例引入：结售汇逆差1138亿美元" id="{E9FBC068-B9ED-42E6-8671-8A47BECE04B9}">
          <p14:sldIdLst>
            <p14:sldId id="1346"/>
            <p14:sldId id="1347"/>
          </p14:sldIdLst>
        </p14:section>
        <p14:section name="案例引入：财政收入情况" id="{EA5206BB-187E-4A91-AB98-9C40BE81E6B9}">
          <p14:sldIdLst>
            <p14:sldId id="1348"/>
            <p14:sldId id="1349"/>
            <p14:sldId id="1350"/>
          </p14:sldIdLst>
        </p14:section>
        <p14:section name="案例引入：债券发行与利率" id="{2F2F379F-41C5-464B-A24F-450648EE0234}">
          <p14:sldIdLst>
            <p14:sldId id="1295"/>
            <p14:sldId id="1298"/>
            <p14:sldId id="1367"/>
          </p14:sldIdLst>
        </p14:section>
        <p14:section name="案例引入：国家大基金" id="{8ACF887C-D08A-48D8-96CA-B4DA0889DC75}">
          <p14:sldIdLst>
            <p14:sldId id="1315"/>
            <p14:sldId id="1343"/>
            <p14:sldId id="1341"/>
            <p14:sldId id="1297"/>
          </p14:sldIdLst>
        </p14:section>
        <p14:section name="案例引入：居民偏好储蓄" id="{10C8ABAA-143C-432F-B652-3F1929AF4109}">
          <p14:sldIdLst>
            <p14:sldId id="1296"/>
          </p14:sldIdLst>
        </p14:section>
        <p14:section name="案例引入：银行行业2023年概览" id="{A6C73A4D-3324-4AE1-ADF1-B42B7A5D2AC8}">
          <p14:sldIdLst>
            <p14:sldId id="1299"/>
            <p14:sldId id="1304"/>
          </p14:sldIdLst>
        </p14:section>
        <p14:section name="案例引入：不良审批的案例" id="{8E061DE3-4699-4F53-92B5-7ED5CD3C950F}">
          <p14:sldIdLst>
            <p14:sldId id="1359"/>
          </p14:sldIdLst>
        </p14:section>
        <p14:section name="案例引入：浦发银行投资亏损" id="{B030CFB7-01BA-42DE-888F-E158FE9AA2C8}">
          <p14:sldIdLst>
            <p14:sldId id="1373"/>
            <p14:sldId id="1376"/>
            <p14:sldId id="1374"/>
            <p14:sldId id="1375"/>
            <p14:sldId id="1377"/>
            <p14:sldId id="1378"/>
          </p14:sldIdLst>
        </p14:section>
        <p14:section name="案例引入：欧元主权债券发行" id="{41DC6A85-1514-4201-90A9-560B1BA9C73C}">
          <p14:sldIdLst>
            <p14:sldId id="1529"/>
            <p14:sldId id="1527"/>
          </p14:sldIdLst>
        </p14:section>
        <p14:section name="年报分析1：招商银行" id="{3219614B-0034-4F4C-B7CA-F8A57F35D67F}">
          <p14:sldIdLst>
            <p14:sldId id="793"/>
            <p14:sldId id="393"/>
            <p14:sldId id="1207"/>
            <p14:sldId id="1531"/>
            <p14:sldId id="1530"/>
            <p14:sldId id="1532"/>
            <p14:sldId id="752"/>
            <p14:sldId id="750"/>
            <p14:sldId id="339"/>
            <p14:sldId id="374"/>
            <p14:sldId id="1524"/>
          </p14:sldIdLst>
        </p14:section>
        <p14:section name="指标分析1：效益类" id="{50D0EBD1-B345-47AB-9A4D-BEB1538C9990}">
          <p14:sldIdLst>
            <p14:sldId id="1187"/>
            <p14:sldId id="1220"/>
            <p14:sldId id="453"/>
            <p14:sldId id="454"/>
            <p14:sldId id="455"/>
            <p14:sldId id="1305"/>
            <p14:sldId id="456"/>
            <p14:sldId id="1306"/>
            <p14:sldId id="457"/>
          </p14:sldIdLst>
        </p14:section>
        <p14:section name="指标分析2：效率类指标" id="{40C4063A-7E8E-4AF1-8E9B-06482274273D}">
          <p14:sldIdLst>
            <p14:sldId id="1188"/>
            <p14:sldId id="1221"/>
            <p14:sldId id="1222"/>
            <p14:sldId id="1223"/>
          </p14:sldIdLst>
        </p14:section>
        <p14:section name="指标分析3：风险类指标" id="{9705D0EB-C55C-4720-A000-FA220B120138}">
          <p14:sldIdLst>
            <p14:sldId id="1263"/>
            <p14:sldId id="1361"/>
            <p14:sldId id="1364"/>
            <p14:sldId id="1232"/>
            <p14:sldId id="1193"/>
            <p14:sldId id="1227"/>
            <p14:sldId id="1189"/>
            <p14:sldId id="1262"/>
            <p14:sldId id="1309"/>
            <p14:sldId id="1363"/>
            <p14:sldId id="461"/>
            <p14:sldId id="1197"/>
            <p14:sldId id="1198"/>
            <p14:sldId id="1368"/>
          </p14:sldIdLst>
        </p14:section>
        <p14:section name="指标分析4：规模类指标" id="{16B4C681-DE23-41AE-A655-9A7A1A5C1382}">
          <p14:sldIdLst>
            <p14:sldId id="1228"/>
            <p14:sldId id="1229"/>
          </p14:sldIdLst>
        </p14:section>
        <p14:section name="指标分析5：发展类指标" id="{AC8BB258-62CE-4D27-9D9E-554938F6EC39}">
          <p14:sldIdLst>
            <p14:sldId id="1230"/>
            <p14:sldId id="1231"/>
          </p14:sldIdLst>
        </p14:section>
        <p14:section name="重点科目分析" id="{7F44FDBF-B662-4862-93FC-12A8BC685174}">
          <p14:sldIdLst>
            <p14:sldId id="1372"/>
            <p14:sldId id="458"/>
            <p14:sldId id="787"/>
            <p14:sldId id="1307"/>
            <p14:sldId id="459"/>
            <p14:sldId id="1308"/>
            <p14:sldId id="1196"/>
            <p14:sldId id="1191"/>
            <p14:sldId id="463"/>
            <p14:sldId id="1310"/>
            <p14:sldId id="1311"/>
            <p14:sldId id="1194"/>
            <p14:sldId id="1312"/>
            <p14:sldId id="789"/>
          </p14:sldIdLst>
        </p14:section>
        <p14:section name="年报分析2：工商银行" id="{C14C3602-6E80-4B56-900C-9D325C280AD9}">
          <p14:sldIdLst>
            <p14:sldId id="1314"/>
            <p14:sldId id="1316"/>
            <p14:sldId id="1370"/>
            <p14:sldId id="1525"/>
            <p14:sldId id="1380"/>
            <p14:sldId id="1317"/>
            <p14:sldId id="1362"/>
            <p14:sldId id="1369"/>
            <p14:sldId id="1322"/>
            <p14:sldId id="1323"/>
            <p14:sldId id="1324"/>
            <p14:sldId id="1381"/>
            <p14:sldId id="1318"/>
            <p14:sldId id="1333"/>
            <p14:sldId id="1334"/>
            <p14:sldId id="1335"/>
            <p14:sldId id="1382"/>
            <p14:sldId id="1328"/>
            <p14:sldId id="1321"/>
            <p14:sldId id="1325"/>
            <p14:sldId id="1326"/>
            <p14:sldId id="1327"/>
            <p14:sldId id="1330"/>
            <p14:sldId id="1331"/>
            <p14:sldId id="1329"/>
            <p14:sldId id="1332"/>
            <p14:sldId id="1336"/>
            <p14:sldId id="1383"/>
            <p14:sldId id="1320"/>
            <p14:sldId id="1351"/>
            <p14:sldId id="1352"/>
            <p14:sldId id="1353"/>
            <p14:sldId id="1354"/>
          </p14:sldIdLst>
        </p14:section>
        <p14:section name="知识拓展：贷款" id="{D3C14C6D-FE7E-4625-AA51-23B8F89D70E6}">
          <p14:sldIdLst>
            <p14:sldId id="1287"/>
            <p14:sldId id="1288"/>
          </p14:sldIdLst>
        </p14:section>
        <p14:section name="知识拓展：世界500强企业" id="{AED7FA08-7F3C-40DD-AB58-6A9CD5D5FAF5}">
          <p14:sldIdLst>
            <p14:sldId id="260"/>
            <p14:sldId id="796"/>
          </p14:sldIdLst>
        </p14:section>
        <p14:section name="知识拓展：监管套利" id="{ACFEB5A4-4650-43FC-9DF9-F7D1BAC0644D}">
          <p14:sldIdLst>
            <p14:sldId id="1272"/>
            <p14:sldId id="1271"/>
          </p14:sldIdLst>
        </p14:section>
        <p14:section name="知识拓展：" id="{D2BED8DD-FC8B-44F9-B519-D5978C67297D}">
          <p14:sldIdLst>
            <p14:sldId id="1233"/>
          </p14:sldIdLst>
        </p14:section>
        <p14:section name="知识拓展：利率倒挂" id="{56A82E80-09D7-0C40-BF43-6FC37916E167}">
          <p14:sldIdLst>
            <p14:sldId id="385"/>
            <p14:sldId id="386"/>
          </p14:sldIdLst>
        </p14:section>
        <p14:section name="知识拓展：简化理解高杠杆" id="{0B0B2A77-BD27-4141-9261-0B716EFCD1F8}">
          <p14:sldIdLst>
            <p14:sldId id="266"/>
            <p14:sldId id="267"/>
          </p14:sldIdLst>
        </p14:section>
        <p14:section name="知识拓展：结构性存款" id="{1C53B51E-BE7F-D842-9E8A-6AEF8DE02C54}">
          <p14:sldIdLst>
            <p14:sldId id="777"/>
            <p14:sldId id="778"/>
          </p14:sldIdLst>
        </p14:section>
        <p14:section name="知识拓展：银行贷款不合规操作" id="{F9D8D5AB-8931-324C-A07D-851DEF88F248}">
          <p14:sldIdLst>
            <p14:sldId id="792"/>
          </p14:sldIdLst>
        </p14:section>
        <p14:section name="知识拓展：信托受益权转让的一般模式" id="{D2CF7D10-C345-2448-8FCB-D583BDCC65C2}">
          <p14:sldIdLst>
            <p14:sldId id="1202"/>
          </p14:sldIdLst>
        </p14:section>
        <p14:section name="知识拓展：金融营销" id="{B847F7A0-4F5C-4850-A065-2216749753F1}">
          <p14:sldIdLst>
            <p14:sldId id="1281"/>
          </p14:sldIdLst>
        </p14:section>
        <p14:section name="拓展：表内业务和表外业务" id="{9E913BF7-93DC-41F7-A726-F8900BDC6E5D}">
          <p14:sldIdLst>
            <p14:sldId id="1289"/>
          </p14:sldIdLst>
        </p14:section>
        <p14:section name="拓展" id="{7400566D-FCC7-4357-B38A-F0FB0F9F5F58}">
          <p14:sldIdLst>
            <p14:sldId id="1526"/>
          </p14:sldIdLst>
        </p14:section>
        <p14:section name="总结与复盘" id="{82C706DB-CCF0-694F-80D3-750D2A65FEA6}">
          <p14:sldIdLst>
            <p14:sldId id="779"/>
            <p14:sldId id="7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铁星" initials="铁星" lastIdx="10" clrIdx="0">
    <p:extLst>
      <p:ext uri="{19B8F6BF-5375-455C-9EA6-DF929625EA0E}">
        <p15:presenceInfo xmlns:p15="http://schemas.microsoft.com/office/powerpoint/2012/main" userId="S::1900015890@gsm.pku.edu.cn::15e697ee-b12d-411d-bbe0-22317109e596" providerId="AD"/>
      </p:ext>
    </p:extLst>
  </p:cmAuthor>
  <p:cmAuthor id="2" name="翊扬 王" initials="翊王" lastIdx="1" clrIdx="1">
    <p:extLst>
      <p:ext uri="{19B8F6BF-5375-455C-9EA6-DF929625EA0E}">
        <p15:presenceInfo xmlns:p15="http://schemas.microsoft.com/office/powerpoint/2012/main" userId="00e17dbdc37700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011"/>
    <a:srgbClr val="FEC101"/>
    <a:srgbClr val="90C1CD"/>
    <a:srgbClr val="586A85"/>
    <a:srgbClr val="698D96"/>
    <a:srgbClr val="5A78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2" autoAdjust="0"/>
    <p:restoredTop sz="93875" autoAdjust="0"/>
  </p:normalViewPr>
  <p:slideViewPr>
    <p:cSldViewPr snapToGrid="0" snapToObjects="1">
      <p:cViewPr varScale="1">
        <p:scale>
          <a:sx n="81" d="100"/>
          <a:sy n="81" d="100"/>
        </p:scale>
        <p:origin x="48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commentAuthors" Target="commen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yy\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yy\Desktop\&#26032;&#24314;%20Microsoft%20Excel%20&#24037;&#20316;&#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yy\Desktop\&#26032;&#24314;%20Microsoft%20Excel%20&#24037;&#20316;&#3492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Sheet1!$I$2</c:f>
              <c:strCache>
                <c:ptCount val="1"/>
                <c:pt idx="0">
                  <c:v>招商银行:资本充足率</c:v>
                </c:pt>
              </c:strCache>
            </c:strRef>
          </c:tx>
          <c:spPr>
            <a:ln w="28575" cap="rnd">
              <a:solidFill>
                <a:schemeClr val="accent1"/>
              </a:solidFill>
              <a:round/>
            </a:ln>
            <a:effectLst/>
          </c:spPr>
          <c:marker>
            <c:symbol val="none"/>
          </c:marker>
          <c:cat>
            <c:numRef>
              <c:f>Sheet1!$H$3:$H$23</c:f>
              <c:numCache>
                <c:formatCode>yyyy\-mm;@</c:formatCode>
                <c:ptCount val="21"/>
                <c:pt idx="0">
                  <c:v>45382</c:v>
                </c:pt>
                <c:pt idx="1">
                  <c:v>45291</c:v>
                </c:pt>
                <c:pt idx="2">
                  <c:v>45199</c:v>
                </c:pt>
                <c:pt idx="3">
                  <c:v>45107</c:v>
                </c:pt>
                <c:pt idx="4">
                  <c:v>45016</c:v>
                </c:pt>
                <c:pt idx="5">
                  <c:v>44926</c:v>
                </c:pt>
                <c:pt idx="6">
                  <c:v>44834</c:v>
                </c:pt>
                <c:pt idx="7">
                  <c:v>44742</c:v>
                </c:pt>
                <c:pt idx="8">
                  <c:v>44651</c:v>
                </c:pt>
                <c:pt idx="9">
                  <c:v>44561</c:v>
                </c:pt>
                <c:pt idx="10">
                  <c:v>44469</c:v>
                </c:pt>
                <c:pt idx="11">
                  <c:v>44377</c:v>
                </c:pt>
                <c:pt idx="12">
                  <c:v>44286</c:v>
                </c:pt>
                <c:pt idx="13">
                  <c:v>44196</c:v>
                </c:pt>
                <c:pt idx="14">
                  <c:v>44104</c:v>
                </c:pt>
                <c:pt idx="15">
                  <c:v>44012</c:v>
                </c:pt>
                <c:pt idx="16">
                  <c:v>43921</c:v>
                </c:pt>
                <c:pt idx="17">
                  <c:v>43830</c:v>
                </c:pt>
                <c:pt idx="18">
                  <c:v>43738</c:v>
                </c:pt>
                <c:pt idx="19">
                  <c:v>43646</c:v>
                </c:pt>
                <c:pt idx="20">
                  <c:v>43555</c:v>
                </c:pt>
              </c:numCache>
            </c:numRef>
          </c:cat>
          <c:val>
            <c:numRef>
              <c:f>Sheet1!$I$3:$I$23</c:f>
              <c:numCache>
                <c:formatCode>#,##0.00_ </c:formatCode>
                <c:ptCount val="21"/>
                <c:pt idx="0">
                  <c:v>18.2</c:v>
                </c:pt>
                <c:pt idx="1">
                  <c:v>17.88</c:v>
                </c:pt>
                <c:pt idx="2">
                  <c:v>17.38</c:v>
                </c:pt>
                <c:pt idx="3">
                  <c:v>17.09</c:v>
                </c:pt>
                <c:pt idx="4">
                  <c:v>17.39</c:v>
                </c:pt>
                <c:pt idx="5">
                  <c:v>17.77</c:v>
                </c:pt>
                <c:pt idx="6">
                  <c:v>17.170000000000002</c:v>
                </c:pt>
                <c:pt idx="7">
                  <c:v>16.8</c:v>
                </c:pt>
                <c:pt idx="8">
                  <c:v>17.29</c:v>
                </c:pt>
                <c:pt idx="9">
                  <c:v>17.48</c:v>
                </c:pt>
                <c:pt idx="10">
                  <c:v>16.36</c:v>
                </c:pt>
                <c:pt idx="11">
                  <c:v>16.010000000000002</c:v>
                </c:pt>
                <c:pt idx="12">
                  <c:v>16.239999999999998</c:v>
                </c:pt>
                <c:pt idx="13">
                  <c:v>16.54</c:v>
                </c:pt>
                <c:pt idx="14">
                  <c:v>16.190000000000001</c:v>
                </c:pt>
                <c:pt idx="15">
                  <c:v>14.9</c:v>
                </c:pt>
                <c:pt idx="16">
                  <c:v>15.52</c:v>
                </c:pt>
                <c:pt idx="17">
                  <c:v>15.54</c:v>
                </c:pt>
                <c:pt idx="18">
                  <c:v>15.44</c:v>
                </c:pt>
                <c:pt idx="19">
                  <c:v>15.09</c:v>
                </c:pt>
                <c:pt idx="20">
                  <c:v>15.86</c:v>
                </c:pt>
              </c:numCache>
            </c:numRef>
          </c:val>
          <c:smooth val="0"/>
          <c:extLst>
            <c:ext xmlns:c16="http://schemas.microsoft.com/office/drawing/2014/chart" uri="{C3380CC4-5D6E-409C-BE32-E72D297353CC}">
              <c16:uniqueId val="{00000000-A115-4F5A-9B42-29D0C08773D1}"/>
            </c:ext>
          </c:extLst>
        </c:ser>
        <c:ser>
          <c:idx val="1"/>
          <c:order val="1"/>
          <c:tx>
            <c:strRef>
              <c:f>Sheet1!$J$2</c:f>
              <c:strCache>
                <c:ptCount val="1"/>
                <c:pt idx="0">
                  <c:v>工商银行:资本充足率</c:v>
                </c:pt>
              </c:strCache>
            </c:strRef>
          </c:tx>
          <c:spPr>
            <a:ln w="28575" cap="rnd">
              <a:solidFill>
                <a:schemeClr val="accent2"/>
              </a:solidFill>
              <a:round/>
            </a:ln>
            <a:effectLst/>
          </c:spPr>
          <c:marker>
            <c:symbol val="none"/>
          </c:marker>
          <c:cat>
            <c:numRef>
              <c:f>Sheet1!$H$3:$H$23</c:f>
              <c:numCache>
                <c:formatCode>yyyy\-mm;@</c:formatCode>
                <c:ptCount val="21"/>
                <c:pt idx="0">
                  <c:v>45382</c:v>
                </c:pt>
                <c:pt idx="1">
                  <c:v>45291</c:v>
                </c:pt>
                <c:pt idx="2">
                  <c:v>45199</c:v>
                </c:pt>
                <c:pt idx="3">
                  <c:v>45107</c:v>
                </c:pt>
                <c:pt idx="4">
                  <c:v>45016</c:v>
                </c:pt>
                <c:pt idx="5">
                  <c:v>44926</c:v>
                </c:pt>
                <c:pt idx="6">
                  <c:v>44834</c:v>
                </c:pt>
                <c:pt idx="7">
                  <c:v>44742</c:v>
                </c:pt>
                <c:pt idx="8">
                  <c:v>44651</c:v>
                </c:pt>
                <c:pt idx="9">
                  <c:v>44561</c:v>
                </c:pt>
                <c:pt idx="10">
                  <c:v>44469</c:v>
                </c:pt>
                <c:pt idx="11">
                  <c:v>44377</c:v>
                </c:pt>
                <c:pt idx="12">
                  <c:v>44286</c:v>
                </c:pt>
                <c:pt idx="13">
                  <c:v>44196</c:v>
                </c:pt>
                <c:pt idx="14">
                  <c:v>44104</c:v>
                </c:pt>
                <c:pt idx="15">
                  <c:v>44012</c:v>
                </c:pt>
                <c:pt idx="16">
                  <c:v>43921</c:v>
                </c:pt>
                <c:pt idx="17">
                  <c:v>43830</c:v>
                </c:pt>
                <c:pt idx="18">
                  <c:v>43738</c:v>
                </c:pt>
                <c:pt idx="19">
                  <c:v>43646</c:v>
                </c:pt>
                <c:pt idx="20">
                  <c:v>43555</c:v>
                </c:pt>
              </c:numCache>
            </c:numRef>
          </c:cat>
          <c:val>
            <c:numRef>
              <c:f>Sheet1!$J$3:$J$23</c:f>
              <c:numCache>
                <c:formatCode>#,##0.00_ </c:formatCode>
                <c:ptCount val="21"/>
                <c:pt idx="0">
                  <c:v>19.21</c:v>
                </c:pt>
                <c:pt idx="1">
                  <c:v>19.100000000000001</c:v>
                </c:pt>
                <c:pt idx="2">
                  <c:v>18.79</c:v>
                </c:pt>
                <c:pt idx="3">
                  <c:v>18.45</c:v>
                </c:pt>
                <c:pt idx="4">
                  <c:v>18.79</c:v>
                </c:pt>
                <c:pt idx="5">
                  <c:v>19.260000000000002</c:v>
                </c:pt>
                <c:pt idx="6">
                  <c:v>18.86</c:v>
                </c:pt>
                <c:pt idx="7">
                  <c:v>18.309999999999999</c:v>
                </c:pt>
                <c:pt idx="8">
                  <c:v>18.25</c:v>
                </c:pt>
                <c:pt idx="9">
                  <c:v>18.02</c:v>
                </c:pt>
                <c:pt idx="10">
                  <c:v>17.45</c:v>
                </c:pt>
                <c:pt idx="11">
                  <c:v>17.010000000000002</c:v>
                </c:pt>
                <c:pt idx="12">
                  <c:v>17.010000000000002</c:v>
                </c:pt>
                <c:pt idx="13">
                  <c:v>16.88</c:v>
                </c:pt>
                <c:pt idx="14">
                  <c:v>16.47</c:v>
                </c:pt>
                <c:pt idx="15">
                  <c:v>16</c:v>
                </c:pt>
                <c:pt idx="16">
                  <c:v>16.52</c:v>
                </c:pt>
                <c:pt idx="17">
                  <c:v>16.77</c:v>
                </c:pt>
                <c:pt idx="18">
                  <c:v>16.649999999999999</c:v>
                </c:pt>
                <c:pt idx="19">
                  <c:v>15.75</c:v>
                </c:pt>
                <c:pt idx="20">
                  <c:v>15.49</c:v>
                </c:pt>
              </c:numCache>
            </c:numRef>
          </c:val>
          <c:smooth val="0"/>
          <c:extLst>
            <c:ext xmlns:c16="http://schemas.microsoft.com/office/drawing/2014/chart" uri="{C3380CC4-5D6E-409C-BE32-E72D297353CC}">
              <c16:uniqueId val="{00000001-A115-4F5A-9B42-29D0C08773D1}"/>
            </c:ext>
          </c:extLst>
        </c:ser>
        <c:dLbls>
          <c:showLegendKey val="0"/>
          <c:showVal val="0"/>
          <c:showCatName val="0"/>
          <c:showSerName val="0"/>
          <c:showPercent val="0"/>
          <c:showBubbleSize val="0"/>
        </c:dLbls>
        <c:smooth val="0"/>
        <c:axId val="213350735"/>
        <c:axId val="1406519791"/>
      </c:lineChart>
      <c:dateAx>
        <c:axId val="213350735"/>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06519791"/>
        <c:crosses val="autoZero"/>
        <c:auto val="1"/>
        <c:lblOffset val="100"/>
        <c:baseTimeUnit val="months"/>
        <c:majorUnit val="6"/>
        <c:majorTimeUnit val="months"/>
      </c:dateAx>
      <c:valAx>
        <c:axId val="1406519791"/>
        <c:scaling>
          <c:orientation val="minMax"/>
          <c:min val="14"/>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33507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Sheet1!$M$2</c:f>
              <c:strCache>
                <c:ptCount val="1"/>
                <c:pt idx="0">
                  <c:v>工商银行:净息差</c:v>
                </c:pt>
              </c:strCache>
            </c:strRef>
          </c:tx>
          <c:spPr>
            <a:ln w="28575" cap="rnd">
              <a:solidFill>
                <a:schemeClr val="accent1"/>
              </a:solidFill>
              <a:round/>
            </a:ln>
            <a:effectLst/>
          </c:spPr>
          <c:marker>
            <c:symbol val="none"/>
          </c:marker>
          <c:cat>
            <c:numRef>
              <c:f>Sheet1!$H$3:$H$23</c:f>
              <c:numCache>
                <c:formatCode>yyyy\-mm;@</c:formatCode>
                <c:ptCount val="21"/>
                <c:pt idx="0">
                  <c:v>45382</c:v>
                </c:pt>
                <c:pt idx="1">
                  <c:v>45291</c:v>
                </c:pt>
                <c:pt idx="2">
                  <c:v>45199</c:v>
                </c:pt>
                <c:pt idx="3">
                  <c:v>45107</c:v>
                </c:pt>
                <c:pt idx="4">
                  <c:v>45016</c:v>
                </c:pt>
                <c:pt idx="5">
                  <c:v>44926</c:v>
                </c:pt>
                <c:pt idx="6">
                  <c:v>44834</c:v>
                </c:pt>
                <c:pt idx="7">
                  <c:v>44742</c:v>
                </c:pt>
                <c:pt idx="8">
                  <c:v>44651</c:v>
                </c:pt>
                <c:pt idx="9">
                  <c:v>44561</c:v>
                </c:pt>
                <c:pt idx="10">
                  <c:v>44469</c:v>
                </c:pt>
                <c:pt idx="11">
                  <c:v>44377</c:v>
                </c:pt>
                <c:pt idx="12">
                  <c:v>44286</c:v>
                </c:pt>
                <c:pt idx="13">
                  <c:v>44196</c:v>
                </c:pt>
                <c:pt idx="14">
                  <c:v>44104</c:v>
                </c:pt>
                <c:pt idx="15">
                  <c:v>44012</c:v>
                </c:pt>
                <c:pt idx="16">
                  <c:v>43921</c:v>
                </c:pt>
                <c:pt idx="17">
                  <c:v>43830</c:v>
                </c:pt>
                <c:pt idx="18">
                  <c:v>43738</c:v>
                </c:pt>
                <c:pt idx="19">
                  <c:v>43646</c:v>
                </c:pt>
                <c:pt idx="20">
                  <c:v>43555</c:v>
                </c:pt>
              </c:numCache>
            </c:numRef>
          </c:cat>
          <c:val>
            <c:numRef>
              <c:f>Sheet1!$M$3:$M$23</c:f>
              <c:numCache>
                <c:formatCode>#,##0.00_ </c:formatCode>
                <c:ptCount val="21"/>
                <c:pt idx="0">
                  <c:v>1.48</c:v>
                </c:pt>
                <c:pt idx="1">
                  <c:v>1.61</c:v>
                </c:pt>
                <c:pt idx="2">
                  <c:v>1.67</c:v>
                </c:pt>
                <c:pt idx="3">
                  <c:v>1.72</c:v>
                </c:pt>
                <c:pt idx="4">
                  <c:v>1.77</c:v>
                </c:pt>
                <c:pt idx="5">
                  <c:v>1.92</c:v>
                </c:pt>
                <c:pt idx="6">
                  <c:v>1.98</c:v>
                </c:pt>
                <c:pt idx="7">
                  <c:v>2.0299999999999998</c:v>
                </c:pt>
                <c:pt idx="8">
                  <c:v>2.1</c:v>
                </c:pt>
                <c:pt idx="9">
                  <c:v>2.11</c:v>
                </c:pt>
                <c:pt idx="10">
                  <c:v>2.11</c:v>
                </c:pt>
                <c:pt idx="11">
                  <c:v>2.12</c:v>
                </c:pt>
                <c:pt idx="12">
                  <c:v>2.14</c:v>
                </c:pt>
                <c:pt idx="13">
                  <c:v>2.15</c:v>
                </c:pt>
                <c:pt idx="14">
                  <c:v>2.1</c:v>
                </c:pt>
                <c:pt idx="15">
                  <c:v>2.13</c:v>
                </c:pt>
                <c:pt idx="16">
                  <c:v>2.2000000000000002</c:v>
                </c:pt>
                <c:pt idx="17">
                  <c:v>2.2400000000000002</c:v>
                </c:pt>
                <c:pt idx="18">
                  <c:v>2.2599999999999998</c:v>
                </c:pt>
                <c:pt idx="19">
                  <c:v>2.29</c:v>
                </c:pt>
                <c:pt idx="20">
                  <c:v>2.31</c:v>
                </c:pt>
              </c:numCache>
            </c:numRef>
          </c:val>
          <c:smooth val="0"/>
          <c:extLst>
            <c:ext xmlns:c16="http://schemas.microsoft.com/office/drawing/2014/chart" uri="{C3380CC4-5D6E-409C-BE32-E72D297353CC}">
              <c16:uniqueId val="{00000000-B22A-48C4-8E5A-36251E48F366}"/>
            </c:ext>
          </c:extLst>
        </c:ser>
        <c:ser>
          <c:idx val="1"/>
          <c:order val="1"/>
          <c:tx>
            <c:strRef>
              <c:f>Sheet1!$N$2</c:f>
              <c:strCache>
                <c:ptCount val="1"/>
                <c:pt idx="0">
                  <c:v>招商银行:净息差</c:v>
                </c:pt>
              </c:strCache>
            </c:strRef>
          </c:tx>
          <c:spPr>
            <a:ln w="28575" cap="rnd">
              <a:solidFill>
                <a:schemeClr val="accent2"/>
              </a:solidFill>
              <a:round/>
            </a:ln>
            <a:effectLst/>
          </c:spPr>
          <c:marker>
            <c:symbol val="none"/>
          </c:marker>
          <c:cat>
            <c:numRef>
              <c:f>Sheet1!$H$3:$H$23</c:f>
              <c:numCache>
                <c:formatCode>yyyy\-mm;@</c:formatCode>
                <c:ptCount val="21"/>
                <c:pt idx="0">
                  <c:v>45382</c:v>
                </c:pt>
                <c:pt idx="1">
                  <c:v>45291</c:v>
                </c:pt>
                <c:pt idx="2">
                  <c:v>45199</c:v>
                </c:pt>
                <c:pt idx="3">
                  <c:v>45107</c:v>
                </c:pt>
                <c:pt idx="4">
                  <c:v>45016</c:v>
                </c:pt>
                <c:pt idx="5">
                  <c:v>44926</c:v>
                </c:pt>
                <c:pt idx="6">
                  <c:v>44834</c:v>
                </c:pt>
                <c:pt idx="7">
                  <c:v>44742</c:v>
                </c:pt>
                <c:pt idx="8">
                  <c:v>44651</c:v>
                </c:pt>
                <c:pt idx="9">
                  <c:v>44561</c:v>
                </c:pt>
                <c:pt idx="10">
                  <c:v>44469</c:v>
                </c:pt>
                <c:pt idx="11">
                  <c:v>44377</c:v>
                </c:pt>
                <c:pt idx="12">
                  <c:v>44286</c:v>
                </c:pt>
                <c:pt idx="13">
                  <c:v>44196</c:v>
                </c:pt>
                <c:pt idx="14">
                  <c:v>44104</c:v>
                </c:pt>
                <c:pt idx="15">
                  <c:v>44012</c:v>
                </c:pt>
                <c:pt idx="16">
                  <c:v>43921</c:v>
                </c:pt>
                <c:pt idx="17">
                  <c:v>43830</c:v>
                </c:pt>
                <c:pt idx="18">
                  <c:v>43738</c:v>
                </c:pt>
                <c:pt idx="19">
                  <c:v>43646</c:v>
                </c:pt>
                <c:pt idx="20">
                  <c:v>43555</c:v>
                </c:pt>
              </c:numCache>
            </c:numRef>
          </c:cat>
          <c:val>
            <c:numRef>
              <c:f>Sheet1!$N$3:$N$23</c:f>
              <c:numCache>
                <c:formatCode>#,##0.00_ </c:formatCode>
                <c:ptCount val="21"/>
                <c:pt idx="0">
                  <c:v>2.02</c:v>
                </c:pt>
                <c:pt idx="1">
                  <c:v>2.15</c:v>
                </c:pt>
                <c:pt idx="2">
                  <c:v>2.19</c:v>
                </c:pt>
                <c:pt idx="3">
                  <c:v>2.23</c:v>
                </c:pt>
                <c:pt idx="4">
                  <c:v>2.29</c:v>
                </c:pt>
                <c:pt idx="5">
                  <c:v>2.4</c:v>
                </c:pt>
                <c:pt idx="6">
                  <c:v>2.41</c:v>
                </c:pt>
                <c:pt idx="7">
                  <c:v>2.44</c:v>
                </c:pt>
                <c:pt idx="8">
                  <c:v>2.5099999999999998</c:v>
                </c:pt>
                <c:pt idx="9">
                  <c:v>2.48</c:v>
                </c:pt>
                <c:pt idx="10">
                  <c:v>2.48</c:v>
                </c:pt>
                <c:pt idx="11">
                  <c:v>2.4900000000000002</c:v>
                </c:pt>
                <c:pt idx="12">
                  <c:v>2.52</c:v>
                </c:pt>
                <c:pt idx="13">
                  <c:v>2.4900000000000002</c:v>
                </c:pt>
                <c:pt idx="14">
                  <c:v>2.5099999999999998</c:v>
                </c:pt>
                <c:pt idx="15">
                  <c:v>2.5</c:v>
                </c:pt>
                <c:pt idx="16">
                  <c:v>2.56</c:v>
                </c:pt>
                <c:pt idx="17">
                  <c:v>2.59</c:v>
                </c:pt>
                <c:pt idx="18">
                  <c:v>2.65</c:v>
                </c:pt>
                <c:pt idx="19">
                  <c:v>2.7</c:v>
                </c:pt>
                <c:pt idx="20">
                  <c:v>2.72</c:v>
                </c:pt>
              </c:numCache>
            </c:numRef>
          </c:val>
          <c:smooth val="0"/>
          <c:extLst>
            <c:ext xmlns:c16="http://schemas.microsoft.com/office/drawing/2014/chart" uri="{C3380CC4-5D6E-409C-BE32-E72D297353CC}">
              <c16:uniqueId val="{00000001-B22A-48C4-8E5A-36251E48F366}"/>
            </c:ext>
          </c:extLst>
        </c:ser>
        <c:dLbls>
          <c:showLegendKey val="0"/>
          <c:showVal val="0"/>
          <c:showCatName val="0"/>
          <c:showSerName val="0"/>
          <c:showPercent val="0"/>
          <c:showBubbleSize val="0"/>
        </c:dLbls>
        <c:smooth val="0"/>
        <c:axId val="213350735"/>
        <c:axId val="1406519791"/>
      </c:lineChart>
      <c:dateAx>
        <c:axId val="213350735"/>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06519791"/>
        <c:crosses val="autoZero"/>
        <c:auto val="1"/>
        <c:lblOffset val="100"/>
        <c:baseTimeUnit val="months"/>
        <c:majorUnit val="6"/>
        <c:majorTimeUnit val="months"/>
      </c:dateAx>
      <c:valAx>
        <c:axId val="1406519791"/>
        <c:scaling>
          <c:orientation val="minMax"/>
          <c:min val="1"/>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33507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Sheet1!$Q$2</c:f>
              <c:strCache>
                <c:ptCount val="1"/>
                <c:pt idx="0">
                  <c:v>工商银行:不良贷款率</c:v>
                </c:pt>
              </c:strCache>
            </c:strRef>
          </c:tx>
          <c:spPr>
            <a:ln w="28575" cap="rnd">
              <a:solidFill>
                <a:schemeClr val="accent1"/>
              </a:solidFill>
              <a:round/>
            </a:ln>
            <a:effectLst/>
          </c:spPr>
          <c:marker>
            <c:symbol val="none"/>
          </c:marker>
          <c:cat>
            <c:numRef>
              <c:f>Sheet1!$H$3:$H$23</c:f>
              <c:numCache>
                <c:formatCode>yyyy\-mm;@</c:formatCode>
                <c:ptCount val="21"/>
                <c:pt idx="0">
                  <c:v>45382</c:v>
                </c:pt>
                <c:pt idx="1">
                  <c:v>45291</c:v>
                </c:pt>
                <c:pt idx="2">
                  <c:v>45199</c:v>
                </c:pt>
                <c:pt idx="3">
                  <c:v>45107</c:v>
                </c:pt>
                <c:pt idx="4">
                  <c:v>45016</c:v>
                </c:pt>
                <c:pt idx="5">
                  <c:v>44926</c:v>
                </c:pt>
                <c:pt idx="6">
                  <c:v>44834</c:v>
                </c:pt>
                <c:pt idx="7">
                  <c:v>44742</c:v>
                </c:pt>
                <c:pt idx="8">
                  <c:v>44651</c:v>
                </c:pt>
                <c:pt idx="9">
                  <c:v>44561</c:v>
                </c:pt>
                <c:pt idx="10">
                  <c:v>44469</c:v>
                </c:pt>
                <c:pt idx="11">
                  <c:v>44377</c:v>
                </c:pt>
                <c:pt idx="12">
                  <c:v>44286</c:v>
                </c:pt>
                <c:pt idx="13">
                  <c:v>44196</c:v>
                </c:pt>
                <c:pt idx="14">
                  <c:v>44104</c:v>
                </c:pt>
                <c:pt idx="15">
                  <c:v>44012</c:v>
                </c:pt>
                <c:pt idx="16">
                  <c:v>43921</c:v>
                </c:pt>
                <c:pt idx="17">
                  <c:v>43830</c:v>
                </c:pt>
                <c:pt idx="18">
                  <c:v>43738</c:v>
                </c:pt>
                <c:pt idx="19">
                  <c:v>43646</c:v>
                </c:pt>
                <c:pt idx="20">
                  <c:v>43555</c:v>
                </c:pt>
              </c:numCache>
            </c:numRef>
          </c:cat>
          <c:val>
            <c:numRef>
              <c:f>Sheet1!$Q$3:$Q$23</c:f>
              <c:numCache>
                <c:formatCode>#,##0.00_ </c:formatCode>
                <c:ptCount val="21"/>
                <c:pt idx="0">
                  <c:v>1.36</c:v>
                </c:pt>
                <c:pt idx="1">
                  <c:v>1.36</c:v>
                </c:pt>
                <c:pt idx="2">
                  <c:v>1.36</c:v>
                </c:pt>
                <c:pt idx="3">
                  <c:v>1.36</c:v>
                </c:pt>
                <c:pt idx="4">
                  <c:v>1.38</c:v>
                </c:pt>
                <c:pt idx="5">
                  <c:v>1.38</c:v>
                </c:pt>
                <c:pt idx="6">
                  <c:v>1.4</c:v>
                </c:pt>
                <c:pt idx="7">
                  <c:v>1.41</c:v>
                </c:pt>
                <c:pt idx="8">
                  <c:v>1.42</c:v>
                </c:pt>
                <c:pt idx="9">
                  <c:v>1.42</c:v>
                </c:pt>
                <c:pt idx="10">
                  <c:v>1.52</c:v>
                </c:pt>
                <c:pt idx="11">
                  <c:v>1.54</c:v>
                </c:pt>
                <c:pt idx="12">
                  <c:v>1.5</c:v>
                </c:pt>
                <c:pt idx="13">
                  <c:v>1.58</c:v>
                </c:pt>
                <c:pt idx="14">
                  <c:v>1.55</c:v>
                </c:pt>
                <c:pt idx="15">
                  <c:v>1.5</c:v>
                </c:pt>
                <c:pt idx="16">
                  <c:v>1.43</c:v>
                </c:pt>
                <c:pt idx="17">
                  <c:v>1.43</c:v>
                </c:pt>
                <c:pt idx="18">
                  <c:v>1.44</c:v>
                </c:pt>
                <c:pt idx="19">
                  <c:v>1.48</c:v>
                </c:pt>
                <c:pt idx="20">
                  <c:v>1.51</c:v>
                </c:pt>
              </c:numCache>
            </c:numRef>
          </c:val>
          <c:smooth val="0"/>
          <c:extLst>
            <c:ext xmlns:c16="http://schemas.microsoft.com/office/drawing/2014/chart" uri="{C3380CC4-5D6E-409C-BE32-E72D297353CC}">
              <c16:uniqueId val="{00000000-6CE8-4C8C-A135-43EBF9B34E93}"/>
            </c:ext>
          </c:extLst>
        </c:ser>
        <c:ser>
          <c:idx val="1"/>
          <c:order val="1"/>
          <c:tx>
            <c:strRef>
              <c:f>Sheet1!$R$2</c:f>
              <c:strCache>
                <c:ptCount val="1"/>
                <c:pt idx="0">
                  <c:v>招商银行:不良贷款率</c:v>
                </c:pt>
              </c:strCache>
            </c:strRef>
          </c:tx>
          <c:spPr>
            <a:ln w="28575" cap="rnd">
              <a:solidFill>
                <a:schemeClr val="accent2"/>
              </a:solidFill>
              <a:round/>
            </a:ln>
            <a:effectLst/>
          </c:spPr>
          <c:marker>
            <c:symbol val="none"/>
          </c:marker>
          <c:cat>
            <c:numRef>
              <c:f>Sheet1!$H$3:$H$23</c:f>
              <c:numCache>
                <c:formatCode>yyyy\-mm;@</c:formatCode>
                <c:ptCount val="21"/>
                <c:pt idx="0">
                  <c:v>45382</c:v>
                </c:pt>
                <c:pt idx="1">
                  <c:v>45291</c:v>
                </c:pt>
                <c:pt idx="2">
                  <c:v>45199</c:v>
                </c:pt>
                <c:pt idx="3">
                  <c:v>45107</c:v>
                </c:pt>
                <c:pt idx="4">
                  <c:v>45016</c:v>
                </c:pt>
                <c:pt idx="5">
                  <c:v>44926</c:v>
                </c:pt>
                <c:pt idx="6">
                  <c:v>44834</c:v>
                </c:pt>
                <c:pt idx="7">
                  <c:v>44742</c:v>
                </c:pt>
                <c:pt idx="8">
                  <c:v>44651</c:v>
                </c:pt>
                <c:pt idx="9">
                  <c:v>44561</c:v>
                </c:pt>
                <c:pt idx="10">
                  <c:v>44469</c:v>
                </c:pt>
                <c:pt idx="11">
                  <c:v>44377</c:v>
                </c:pt>
                <c:pt idx="12">
                  <c:v>44286</c:v>
                </c:pt>
                <c:pt idx="13">
                  <c:v>44196</c:v>
                </c:pt>
                <c:pt idx="14">
                  <c:v>44104</c:v>
                </c:pt>
                <c:pt idx="15">
                  <c:v>44012</c:v>
                </c:pt>
                <c:pt idx="16">
                  <c:v>43921</c:v>
                </c:pt>
                <c:pt idx="17">
                  <c:v>43830</c:v>
                </c:pt>
                <c:pt idx="18">
                  <c:v>43738</c:v>
                </c:pt>
                <c:pt idx="19">
                  <c:v>43646</c:v>
                </c:pt>
                <c:pt idx="20">
                  <c:v>43555</c:v>
                </c:pt>
              </c:numCache>
            </c:numRef>
          </c:cat>
          <c:val>
            <c:numRef>
              <c:f>Sheet1!$R$3:$R$23</c:f>
              <c:numCache>
                <c:formatCode>#,##0.00_ </c:formatCode>
                <c:ptCount val="21"/>
                <c:pt idx="0">
                  <c:v>0.92</c:v>
                </c:pt>
                <c:pt idx="1">
                  <c:v>0.95</c:v>
                </c:pt>
                <c:pt idx="2">
                  <c:v>0.96</c:v>
                </c:pt>
                <c:pt idx="3">
                  <c:v>0.95</c:v>
                </c:pt>
                <c:pt idx="4">
                  <c:v>0.95</c:v>
                </c:pt>
                <c:pt idx="5">
                  <c:v>0.96</c:v>
                </c:pt>
                <c:pt idx="6">
                  <c:v>0.95</c:v>
                </c:pt>
                <c:pt idx="7">
                  <c:v>0.95</c:v>
                </c:pt>
                <c:pt idx="8">
                  <c:v>0.94</c:v>
                </c:pt>
                <c:pt idx="9">
                  <c:v>0.91</c:v>
                </c:pt>
                <c:pt idx="10">
                  <c:v>0.93</c:v>
                </c:pt>
                <c:pt idx="11">
                  <c:v>1.01</c:v>
                </c:pt>
                <c:pt idx="12">
                  <c:v>1.02</c:v>
                </c:pt>
                <c:pt idx="13">
                  <c:v>1.07</c:v>
                </c:pt>
                <c:pt idx="14">
                  <c:v>1.1299999999999999</c:v>
                </c:pt>
                <c:pt idx="15">
                  <c:v>1.1399999999999999</c:v>
                </c:pt>
                <c:pt idx="16">
                  <c:v>1.1100000000000001</c:v>
                </c:pt>
                <c:pt idx="17">
                  <c:v>1.1599999999999999</c:v>
                </c:pt>
                <c:pt idx="18">
                  <c:v>1.19</c:v>
                </c:pt>
                <c:pt idx="19">
                  <c:v>1.23</c:v>
                </c:pt>
                <c:pt idx="20">
                  <c:v>1.35</c:v>
                </c:pt>
              </c:numCache>
            </c:numRef>
          </c:val>
          <c:smooth val="0"/>
          <c:extLst>
            <c:ext xmlns:c16="http://schemas.microsoft.com/office/drawing/2014/chart" uri="{C3380CC4-5D6E-409C-BE32-E72D297353CC}">
              <c16:uniqueId val="{00000001-6CE8-4C8C-A135-43EBF9B34E93}"/>
            </c:ext>
          </c:extLst>
        </c:ser>
        <c:dLbls>
          <c:showLegendKey val="0"/>
          <c:showVal val="0"/>
          <c:showCatName val="0"/>
          <c:showSerName val="0"/>
          <c:showPercent val="0"/>
          <c:showBubbleSize val="0"/>
        </c:dLbls>
        <c:smooth val="0"/>
        <c:axId val="213350735"/>
        <c:axId val="1406519791"/>
      </c:lineChart>
      <c:dateAx>
        <c:axId val="213350735"/>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06519791"/>
        <c:crosses val="autoZero"/>
        <c:auto val="1"/>
        <c:lblOffset val="100"/>
        <c:baseTimeUnit val="months"/>
        <c:majorUnit val="6"/>
        <c:majorTimeUnit val="months"/>
      </c:dateAx>
      <c:valAx>
        <c:axId val="1406519791"/>
        <c:scaling>
          <c:orientation val="minMax"/>
          <c:min val="0.8"/>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33507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B8950-97ED-0F43-A82D-5981714E3F69}" type="datetimeFigureOut">
              <a:rPr kumimoji="1" lang="zh-CN" altLang="en-US" smtClean="0"/>
              <a:t>2024/9/26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FDEBB-13DE-A646-9EDE-C3CFECB7EDEC}" type="slidenum">
              <a:rPr kumimoji="1" lang="zh-CN" altLang="en-US" smtClean="0"/>
              <a:t>‹#›</a:t>
            </a:fld>
            <a:endParaRPr kumimoji="1" lang="zh-CN" altLang="en-US"/>
          </a:p>
        </p:txBody>
      </p:sp>
    </p:spTree>
    <p:extLst>
      <p:ext uri="{BB962C8B-B14F-4D97-AF65-F5344CB8AC3E}">
        <p14:creationId xmlns:p14="http://schemas.microsoft.com/office/powerpoint/2010/main" val="4139781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91D0A-B207-0AA0-3E1E-71A858D1080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C6A1BC0-12E2-2C0B-78A7-1E84DFE3606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id="{23FFF159-9351-3C06-A76E-60DA86677E74}"/>
              </a:ext>
            </a:extLst>
          </p:cNvPr>
          <p:cNvSpPr>
            <a:spLocks noGrp="1"/>
          </p:cNvSpPr>
          <p:nvPr>
            <p:ph type="sldNum" sz="quarter" idx="12"/>
          </p:nvPr>
        </p:nvSpPr>
        <p:spPr/>
        <p:txBody>
          <a:bodyPr/>
          <a:lstStyle/>
          <a:p>
            <a:fld id="{F56ABC50-C693-6145-8FE9-48A83A944B62}" type="slidenum">
              <a:rPr kumimoji="1" lang="zh-CN" altLang="en-US" smtClean="0"/>
              <a:t>‹#›</a:t>
            </a:fld>
            <a:endParaRPr kumimoji="1" lang="zh-CN" altLang="en-US"/>
          </a:p>
        </p:txBody>
      </p:sp>
    </p:spTree>
    <p:extLst>
      <p:ext uri="{BB962C8B-B14F-4D97-AF65-F5344CB8AC3E}">
        <p14:creationId xmlns:p14="http://schemas.microsoft.com/office/powerpoint/2010/main" val="4156643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90FA6-20FD-E475-4B56-CB4782B73448}"/>
              </a:ext>
            </a:extLst>
          </p:cNvPr>
          <p:cNvSpPr>
            <a:spLocks noGrp="1"/>
          </p:cNvSpPr>
          <p:nvPr>
            <p:ph type="title"/>
          </p:nvPr>
        </p:nvSpPr>
        <p:spPr/>
        <p:txBody>
          <a:bodyPr/>
          <a:lstStyle/>
          <a:p>
            <a:r>
              <a:rPr kumimoji="1" lang="zh-CN" altLang="en-US"/>
              <a:t>单击此处编辑母版标题样式</a:t>
            </a:r>
          </a:p>
        </p:txBody>
      </p:sp>
      <p:sp>
        <p:nvSpPr>
          <p:cNvPr id="3" name="灯片编号占位符 2">
            <a:extLst>
              <a:ext uri="{FF2B5EF4-FFF2-40B4-BE49-F238E27FC236}">
                <a16:creationId xmlns:a16="http://schemas.microsoft.com/office/drawing/2014/main" id="{583A2514-026D-B589-00E3-1D21C7B53A51}"/>
              </a:ext>
            </a:extLst>
          </p:cNvPr>
          <p:cNvSpPr>
            <a:spLocks noGrp="1"/>
          </p:cNvSpPr>
          <p:nvPr>
            <p:ph type="sldNum" sz="quarter" idx="10"/>
          </p:nvPr>
        </p:nvSpPr>
        <p:spPr/>
        <p:txBody>
          <a:bodyPr/>
          <a:lstStyle/>
          <a:p>
            <a:fld id="{F56ABC50-C693-6145-8FE9-48A83A944B62}" type="slidenum">
              <a:rPr kumimoji="1" lang="zh-CN" altLang="en-US" smtClean="0"/>
              <a:pPr/>
              <a:t>‹#›</a:t>
            </a:fld>
            <a:endParaRPr kumimoji="1" lang="zh-CN" altLang="en-US"/>
          </a:p>
        </p:txBody>
      </p:sp>
      <p:sp>
        <p:nvSpPr>
          <p:cNvPr id="5" name="内容占位符 4">
            <a:extLst>
              <a:ext uri="{FF2B5EF4-FFF2-40B4-BE49-F238E27FC236}">
                <a16:creationId xmlns:a16="http://schemas.microsoft.com/office/drawing/2014/main" id="{04DE04E5-C54F-1E7C-1D1B-56CD00EA1298}"/>
              </a:ext>
            </a:extLst>
          </p:cNvPr>
          <p:cNvSpPr>
            <a:spLocks noGrp="1"/>
          </p:cNvSpPr>
          <p:nvPr>
            <p:ph sz="quarter" idx="11"/>
          </p:nvPr>
        </p:nvSpPr>
        <p:spPr>
          <a:xfrm>
            <a:off x="939114" y="1388330"/>
            <a:ext cx="10515600" cy="4621212"/>
          </a:xfrm>
        </p:spPr>
        <p:txBody>
          <a:bodyPr/>
          <a:lstStyle>
            <a:lvl1pPr marL="342900" indent="-342900">
              <a:buFont typeface="Wingdings" pitchFamily="2" charset="2"/>
              <a:buChar char="Ø"/>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endParaRPr kumimoji="1" lang="zh-CN" altLang="en-US" dirty="0"/>
          </a:p>
        </p:txBody>
      </p:sp>
    </p:spTree>
    <p:extLst>
      <p:ext uri="{BB962C8B-B14F-4D97-AF65-F5344CB8AC3E}">
        <p14:creationId xmlns:p14="http://schemas.microsoft.com/office/powerpoint/2010/main" val="5504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2DB13-6E19-3DA7-B63A-D73D5F28DDD5}"/>
              </a:ext>
            </a:extLst>
          </p:cNvPr>
          <p:cNvSpPr>
            <a:spLocks noGrp="1"/>
          </p:cNvSpPr>
          <p:nvPr>
            <p:ph type="title"/>
          </p:nvPr>
        </p:nvSpPr>
        <p:spPr>
          <a:xfrm>
            <a:off x="939114" y="365126"/>
            <a:ext cx="8427308" cy="821124"/>
          </a:xfrm>
          <a:prstGeom prst="rect">
            <a:avLst/>
          </a:prstGeom>
        </p:spPr>
        <p:txBody>
          <a:bodyPr/>
          <a:lstStyle/>
          <a:p>
            <a:r>
              <a:rPr kumimoji="1" lang="zh-CN" altLang="en-US"/>
              <a:t>单击此处编辑母版标题样式</a:t>
            </a:r>
          </a:p>
        </p:txBody>
      </p:sp>
      <p:sp>
        <p:nvSpPr>
          <p:cNvPr id="5" name="灯片编号占位符 4">
            <a:extLst>
              <a:ext uri="{FF2B5EF4-FFF2-40B4-BE49-F238E27FC236}">
                <a16:creationId xmlns:a16="http://schemas.microsoft.com/office/drawing/2014/main" id="{B004B864-B786-B48E-5EB2-35C866306606}"/>
              </a:ext>
            </a:extLst>
          </p:cNvPr>
          <p:cNvSpPr>
            <a:spLocks noGrp="1"/>
          </p:cNvSpPr>
          <p:nvPr>
            <p:ph type="sldNum" sz="quarter" idx="12"/>
          </p:nvPr>
        </p:nvSpPr>
        <p:spPr/>
        <p:txBody>
          <a:bodyPr/>
          <a:lstStyle/>
          <a:p>
            <a:fld id="{F56ABC50-C693-6145-8FE9-48A83A944B62}" type="slidenum">
              <a:rPr kumimoji="1" lang="zh-CN" altLang="en-US" smtClean="0"/>
              <a:t>‹#›</a:t>
            </a:fld>
            <a:endParaRPr kumimoji="1" lang="zh-CN" altLang="en-US"/>
          </a:p>
        </p:txBody>
      </p:sp>
      <p:sp>
        <p:nvSpPr>
          <p:cNvPr id="7" name="图片占位符 6">
            <a:extLst>
              <a:ext uri="{FF2B5EF4-FFF2-40B4-BE49-F238E27FC236}">
                <a16:creationId xmlns:a16="http://schemas.microsoft.com/office/drawing/2014/main" id="{0A818201-403B-7129-4D2B-D27BED0CE165}"/>
              </a:ext>
            </a:extLst>
          </p:cNvPr>
          <p:cNvSpPr>
            <a:spLocks noGrp="1"/>
          </p:cNvSpPr>
          <p:nvPr>
            <p:ph type="pic" sz="quarter" idx="13"/>
          </p:nvPr>
        </p:nvSpPr>
        <p:spPr>
          <a:xfrm>
            <a:off x="939800" y="1531938"/>
            <a:ext cx="10614025" cy="4522787"/>
          </a:xfrm>
          <a:prstGeom prst="rect">
            <a:avLst/>
          </a:prstGeom>
        </p:spPr>
        <p:txBody>
          <a:bodyPr/>
          <a:lstStyle>
            <a:lvl1pPr marL="0" indent="0">
              <a:buFont typeface="Wingdings" pitchFamily="2" charset="2"/>
              <a:buNone/>
              <a:defRPr/>
            </a:lvl1pPr>
          </a:lstStyle>
          <a:p>
            <a:endParaRPr kumimoji="1" lang="zh-CN" altLang="en-US"/>
          </a:p>
        </p:txBody>
      </p:sp>
    </p:spTree>
    <p:extLst>
      <p:ext uri="{BB962C8B-B14F-4D97-AF65-F5344CB8AC3E}">
        <p14:creationId xmlns:p14="http://schemas.microsoft.com/office/powerpoint/2010/main" val="30906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E3BFF2A-A389-F9E9-AE66-EDC82E41EF21}"/>
              </a:ext>
            </a:extLst>
          </p:cNvPr>
          <p:cNvSpPr>
            <a:spLocks noGrp="1"/>
          </p:cNvSpPr>
          <p:nvPr>
            <p:ph type="sldNum" sz="quarter" idx="10"/>
          </p:nvPr>
        </p:nvSpPr>
        <p:spPr/>
        <p:txBody>
          <a:bodyPr/>
          <a:lstStyle/>
          <a:p>
            <a:fld id="{F56ABC50-C693-6145-8FE9-48A83A944B62}" type="slidenum">
              <a:rPr kumimoji="1" lang="zh-CN" altLang="en-US" smtClean="0"/>
              <a:pPr/>
              <a:t>‹#›</a:t>
            </a:fld>
            <a:endParaRPr kumimoji="1" lang="zh-CN" altLang="en-US"/>
          </a:p>
        </p:txBody>
      </p:sp>
    </p:spTree>
    <p:extLst>
      <p:ext uri="{BB962C8B-B14F-4D97-AF65-F5344CB8AC3E}">
        <p14:creationId xmlns:p14="http://schemas.microsoft.com/office/powerpoint/2010/main" val="2141297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BC8E9-837E-B340-A596-CE28BCB2BC5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60A67CD-3E1D-1641-A39D-89D8FC5FDBEB}"/>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7A8E58E-9CAE-394D-8492-6B8499FC7BFB}"/>
              </a:ext>
            </a:extLst>
          </p:cNvPr>
          <p:cNvSpPr>
            <a:spLocks noGrp="1"/>
          </p:cNvSpPr>
          <p:nvPr>
            <p:ph type="dt" sz="half" idx="10"/>
          </p:nvPr>
        </p:nvSpPr>
        <p:spPr/>
        <p:txBody>
          <a:bodyPr/>
          <a:lstStyle/>
          <a:p>
            <a:fld id="{2FF2E526-7A7C-4047-8176-34C319947474}"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A403BDE9-7E86-0440-BF3B-5A27573F81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03F5C4-4989-4346-9CC0-D5A80F9DA2C7}"/>
              </a:ext>
            </a:extLst>
          </p:cNvPr>
          <p:cNvSpPr>
            <a:spLocks noGrp="1"/>
          </p:cNvSpPr>
          <p:nvPr>
            <p:ph type="sldNum" sz="quarter" idx="12"/>
          </p:nvPr>
        </p:nvSpPr>
        <p:spPr/>
        <p:txBody>
          <a:bodyPr/>
          <a:lstStyle/>
          <a:p>
            <a:fld id="{12A23114-081F-834E-85E1-95956C796665}" type="slidenum">
              <a:rPr kumimoji="1" lang="zh-CN" altLang="en-US" smtClean="0"/>
              <a:t>‹#›</a:t>
            </a:fld>
            <a:endParaRPr kumimoji="1" lang="zh-CN" altLang="en-US"/>
          </a:p>
        </p:txBody>
      </p:sp>
    </p:spTree>
    <p:extLst>
      <p:ext uri="{BB962C8B-B14F-4D97-AF65-F5344CB8AC3E}">
        <p14:creationId xmlns:p14="http://schemas.microsoft.com/office/powerpoint/2010/main" val="2231185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C86695-E808-E154-9DFE-A48F5F697121}"/>
              </a:ext>
            </a:extLst>
          </p:cNvPr>
          <p:cNvSpPr>
            <a:spLocks noGrp="1"/>
          </p:cNvSpPr>
          <p:nvPr>
            <p:ph type="title"/>
          </p:nvPr>
        </p:nvSpPr>
        <p:spPr>
          <a:xfrm>
            <a:off x="939114" y="365126"/>
            <a:ext cx="8427308" cy="821124"/>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54BCBBB6-97A5-B81D-7D88-FF3B1EB2B182}"/>
              </a:ext>
            </a:extLst>
          </p:cNvPr>
          <p:cNvSpPr>
            <a:spLocks noGrp="1"/>
          </p:cNvSpPr>
          <p:nvPr>
            <p:ph type="body" idx="1"/>
          </p:nvPr>
        </p:nvSpPr>
        <p:spPr>
          <a:xfrm>
            <a:off x="939114" y="1523267"/>
            <a:ext cx="10515600" cy="4351338"/>
          </a:xfrm>
          <a:prstGeom prst="rect">
            <a:avLst/>
          </a:prstGeom>
        </p:spPr>
        <p:txBody>
          <a:bodyPr vert="horz" lIns="91440" tIns="45720" rIns="91440" bIns="45720" rtlCol="0">
            <a:normAutofit/>
          </a:bodyPr>
          <a:lstStyle/>
          <a:p>
            <a:pPr lvl="0"/>
            <a:endParaRPr kumimoji="1" lang="zh-CN" altLang="en-US" dirty="0"/>
          </a:p>
        </p:txBody>
      </p:sp>
      <p:sp>
        <p:nvSpPr>
          <p:cNvPr id="6" name="灯片编号占位符 5">
            <a:extLst>
              <a:ext uri="{FF2B5EF4-FFF2-40B4-BE49-F238E27FC236}">
                <a16:creationId xmlns:a16="http://schemas.microsoft.com/office/drawing/2014/main" id="{22098714-BFB0-D7C4-4496-15AAEA14857C}"/>
              </a:ext>
            </a:extLst>
          </p:cNvPr>
          <p:cNvSpPr>
            <a:spLocks noGrp="1"/>
          </p:cNvSpPr>
          <p:nvPr>
            <p:ph type="sldNum" sz="quarter" idx="4"/>
          </p:nvPr>
        </p:nvSpPr>
        <p:spPr>
          <a:xfrm>
            <a:off x="8711514" y="6211622"/>
            <a:ext cx="2743200" cy="365125"/>
          </a:xfrm>
          <a:prstGeom prst="rect">
            <a:avLst/>
          </a:prstGeom>
        </p:spPr>
        <p:txBody>
          <a:bodyPr vert="horz" lIns="91440" tIns="45720" rIns="91440" bIns="45720" rtlCol="0" anchor="ctr"/>
          <a:lstStyle>
            <a:lvl1pPr algn="r">
              <a:defRPr sz="1400">
                <a:solidFill>
                  <a:schemeClr val="tx1">
                    <a:tint val="75000"/>
                  </a:schemeClr>
                </a:solidFill>
                <a:latin typeface="Times New Roman" panose="02020603050405020304" pitchFamily="18" charset="0"/>
                <a:cs typeface="Times New Roman" panose="02020603050405020304" pitchFamily="18" charset="0"/>
              </a:defRPr>
            </a:lvl1pPr>
          </a:lstStyle>
          <a:p>
            <a:fld id="{F56ABC50-C693-6145-8FE9-48A83A944B62}" type="slidenum">
              <a:rPr kumimoji="1" lang="zh-CN" altLang="en-US" smtClean="0"/>
              <a:pPr/>
              <a:t>‹#›</a:t>
            </a:fld>
            <a:endParaRPr kumimoji="1" lang="zh-CN" altLang="en-US"/>
          </a:p>
        </p:txBody>
      </p:sp>
      <p:sp>
        <p:nvSpPr>
          <p:cNvPr id="7" name="燕尾形 6">
            <a:extLst>
              <a:ext uri="{FF2B5EF4-FFF2-40B4-BE49-F238E27FC236}">
                <a16:creationId xmlns:a16="http://schemas.microsoft.com/office/drawing/2014/main" id="{766ED8BC-BDEA-937C-E50F-4015881E3DE8}"/>
              </a:ext>
            </a:extLst>
          </p:cNvPr>
          <p:cNvSpPr/>
          <p:nvPr userDrawn="1"/>
        </p:nvSpPr>
        <p:spPr>
          <a:xfrm>
            <a:off x="0" y="347867"/>
            <a:ext cx="838200" cy="693654"/>
          </a:xfrm>
          <a:prstGeom prst="chevron">
            <a:avLst/>
          </a:prstGeom>
          <a:solidFill>
            <a:srgbClr val="8B001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75C2C92E-D84C-EC55-A779-15667CC79DAD}"/>
              </a:ext>
            </a:extLst>
          </p:cNvPr>
          <p:cNvSpPr/>
          <p:nvPr userDrawn="1"/>
        </p:nvSpPr>
        <p:spPr>
          <a:xfrm>
            <a:off x="11976000" y="346599"/>
            <a:ext cx="216000" cy="693654"/>
          </a:xfrm>
          <a:prstGeom prst="rect">
            <a:avLst/>
          </a:prstGeom>
          <a:solidFill>
            <a:srgbClr val="8B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04A29942-883F-9F8C-D730-AD0B9EF2420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88956" y="168794"/>
            <a:ext cx="2787044" cy="1049263"/>
          </a:xfrm>
          <a:prstGeom prst="rect">
            <a:avLst/>
          </a:prstGeom>
        </p:spPr>
      </p:pic>
    </p:spTree>
    <p:extLst>
      <p:ext uri="{BB962C8B-B14F-4D97-AF65-F5344CB8AC3E}">
        <p14:creationId xmlns:p14="http://schemas.microsoft.com/office/powerpoint/2010/main" val="954310496"/>
      </p:ext>
    </p:extLst>
  </p:cSld>
  <p:clrMap bg1="lt1" tx1="dk1" bg2="lt2" tx2="dk2" accent1="accent1" accent2="accent2" accent3="accent3" accent4="accent4" accent5="accent5" accent6="accent6" hlink="hlink" folHlink="folHlink"/>
  <p:sldLayoutIdLst>
    <p:sldLayoutId id="2147483652" r:id="rId1"/>
    <p:sldLayoutId id="2147483658" r:id="rId2"/>
    <p:sldLayoutId id="2147483657" r:id="rId3"/>
    <p:sldLayoutId id="2147483659" r:id="rId4"/>
    <p:sldLayoutId id="2147483660" r:id="rId5"/>
  </p:sldLayoutIdLst>
  <p:hf hdr="0" ftr="0" dt="0"/>
  <p:txStyles>
    <p:title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66451-9FAB-13D8-7D14-D3650BD66CF1}"/>
              </a:ext>
            </a:extLst>
          </p:cNvPr>
          <p:cNvSpPr>
            <a:spLocks noGrp="1"/>
          </p:cNvSpPr>
          <p:nvPr>
            <p:ph type="ctrTitle"/>
          </p:nvPr>
        </p:nvSpPr>
        <p:spPr>
          <a:xfrm>
            <a:off x="3295299" y="1041400"/>
            <a:ext cx="9144000" cy="2387600"/>
          </a:xfrm>
        </p:spPr>
        <p:txBody>
          <a:bodyPr>
            <a:normAutofit/>
          </a:bodyPr>
          <a:lstStyle/>
          <a:p>
            <a:r>
              <a:rPr kumimoji="1" lang="zh-CN" altLang="en-US" sz="7200" b="1" dirty="0"/>
              <a:t>银行业</a:t>
            </a:r>
            <a:endParaRPr kumimoji="1" lang="zh-CN" altLang="en-US" sz="5400" b="1" dirty="0"/>
          </a:p>
        </p:txBody>
      </p:sp>
      <p:sp>
        <p:nvSpPr>
          <p:cNvPr id="3" name="副标题 2">
            <a:extLst>
              <a:ext uri="{FF2B5EF4-FFF2-40B4-BE49-F238E27FC236}">
                <a16:creationId xmlns:a16="http://schemas.microsoft.com/office/drawing/2014/main" id="{A633DB09-3770-8E32-D92E-B47C1464255B}"/>
              </a:ext>
            </a:extLst>
          </p:cNvPr>
          <p:cNvSpPr>
            <a:spLocks noGrp="1"/>
          </p:cNvSpPr>
          <p:nvPr>
            <p:ph type="subTitle" idx="1"/>
          </p:nvPr>
        </p:nvSpPr>
        <p:spPr>
          <a:xfrm>
            <a:off x="3295299" y="3521074"/>
            <a:ext cx="9144000" cy="2837195"/>
          </a:xfrm>
        </p:spPr>
        <p:txBody>
          <a:bodyPr>
            <a:normAutofit/>
          </a:bodyPr>
          <a:lstStyle/>
          <a:p>
            <a:r>
              <a:rPr kumimoji="1" lang="zh-CN" altLang="en-US" sz="3200" dirty="0"/>
              <a:t>招商银行、工商银行</a:t>
            </a:r>
            <a:endParaRPr kumimoji="1" lang="en-US" altLang="zh-CN" sz="3200" dirty="0"/>
          </a:p>
        </p:txBody>
      </p:sp>
      <p:sp>
        <p:nvSpPr>
          <p:cNvPr id="4" name="灯片编号占位符 3">
            <a:extLst>
              <a:ext uri="{FF2B5EF4-FFF2-40B4-BE49-F238E27FC236}">
                <a16:creationId xmlns:a16="http://schemas.microsoft.com/office/drawing/2014/main" id="{022CED36-69E2-A134-EE04-FBDC048899CF}"/>
              </a:ext>
            </a:extLst>
          </p:cNvPr>
          <p:cNvSpPr>
            <a:spLocks noGrp="1"/>
          </p:cNvSpPr>
          <p:nvPr>
            <p:ph type="sldNum" sz="quarter" idx="12"/>
          </p:nvPr>
        </p:nvSpPr>
        <p:spPr/>
        <p:txBody>
          <a:bodyPr/>
          <a:lstStyle/>
          <a:p>
            <a:fld id="{F56ABC50-C693-6145-8FE9-48A83A944B62}" type="slidenum">
              <a:rPr kumimoji="1" lang="zh-CN" altLang="en-US" smtClean="0"/>
              <a:t>1</a:t>
            </a:fld>
            <a:endParaRPr kumimoji="1" lang="zh-CN" altLang="en-US"/>
          </a:p>
        </p:txBody>
      </p:sp>
      <p:pic>
        <p:nvPicPr>
          <p:cNvPr id="5" name="图片 4">
            <a:extLst>
              <a:ext uri="{FF2B5EF4-FFF2-40B4-BE49-F238E27FC236}">
                <a16:creationId xmlns:a16="http://schemas.microsoft.com/office/drawing/2014/main" id="{A81E7DAA-15E1-01FA-82B3-FA965D0F256E}"/>
              </a:ext>
            </a:extLst>
          </p:cNvPr>
          <p:cNvPicPr>
            <a:picLocks noChangeAspect="1"/>
          </p:cNvPicPr>
          <p:nvPr/>
        </p:nvPicPr>
        <p:blipFill rotWithShape="1">
          <a:blip r:embed="rId2">
            <a:extLst>
              <a:ext uri="{28A0092B-C50C-407E-A947-70E740481C1C}">
                <a14:useLocalDpi xmlns:a14="http://schemas.microsoft.com/office/drawing/2010/main" val="0"/>
              </a:ext>
            </a:extLst>
          </a:blip>
          <a:srcRect l="61708" t="11204" r="12891" b="4771"/>
          <a:stretch/>
        </p:blipFill>
        <p:spPr>
          <a:xfrm>
            <a:off x="1218032" y="0"/>
            <a:ext cx="3106671" cy="6858000"/>
          </a:xfrm>
          <a:prstGeom prst="rect">
            <a:avLst/>
          </a:prstGeom>
        </p:spPr>
      </p:pic>
    </p:spTree>
    <p:extLst>
      <p:ext uri="{BB962C8B-B14F-4D97-AF65-F5344CB8AC3E}">
        <p14:creationId xmlns:p14="http://schemas.microsoft.com/office/powerpoint/2010/main" val="99770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：金价变动</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10</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4823292"/>
          </a:xfrm>
        </p:spPr>
        <p:txBody>
          <a:bodyPr>
            <a:normAutofit/>
          </a:bodyPr>
          <a:lstStyle/>
          <a:p>
            <a:pPr algn="just"/>
            <a:r>
              <a:rPr lang="zh-CN" altLang="zh-CN" sz="2000" kern="100" dirty="0">
                <a:effectLst/>
                <a:latin typeface="宋体" panose="02010600030101010101" pitchFamily="2" charset="-122"/>
                <a:ea typeface="宋体" panose="02010600030101010101" pitchFamily="2" charset="-122"/>
              </a:rPr>
              <a:t>那美国是如何调控国际金价的？现货黄金由于不需要进行实物交割，也就不依赖黄金储备。加上</a:t>
            </a:r>
            <a:r>
              <a:rPr lang="en-US" altLang="zh-CN" sz="2000" kern="100" dirty="0">
                <a:effectLst/>
                <a:latin typeface="宋体" panose="02010600030101010101" pitchFamily="2" charset="-122"/>
                <a:ea typeface="宋体" panose="02010600030101010101" pitchFamily="2" charset="-122"/>
              </a:rPr>
              <a:t>12</a:t>
            </a:r>
            <a:r>
              <a:rPr lang="zh-CN" altLang="zh-CN" sz="2000" kern="100" dirty="0">
                <a:effectLst/>
                <a:latin typeface="宋体" panose="02010600030101010101" pitchFamily="2" charset="-122"/>
                <a:ea typeface="宋体" panose="02010600030101010101" pitchFamily="2" charset="-122"/>
              </a:rPr>
              <a:t>家做市商都是自己人，只要美元够多，有庄有钱，就能左右现货黄金走势。而期货黄金可以进行实物交割，就需要考虑黄金储备的问题，美国是全球黄金储备最多的国家，大摩、汇丰、高盛等国际储金银行又都是自己人，庄家不需要担心没有实物黄金做交割，自然可以大力做空期货合约，压低期货黄金价格。就算储金银行不够黄金交割，也还有一个方法，叫黄金租借。意思就是机构可以暂时向央行借黄金，支付黄金租借利率，之后再还回去，但只有大摩汇丰这些国际储金银行才能借的到。</a:t>
            </a:r>
            <a:endParaRPr lang="en-US" altLang="zh-CN" sz="2000" kern="100" dirty="0">
              <a:effectLst/>
              <a:latin typeface="宋体" panose="02010600030101010101" pitchFamily="2" charset="-122"/>
              <a:ea typeface="宋体" panose="02010600030101010101" pitchFamily="2" charset="-122"/>
            </a:endParaRPr>
          </a:p>
          <a:p>
            <a:pPr algn="just"/>
            <a:endParaRPr lang="zh-CN" altLang="zh-CN" sz="28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551108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对比：股份行和国有行</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100</a:t>
            </a:fld>
            <a:endParaRPr kumimoji="1" lang="zh-CN" altLang="en-US"/>
          </a:p>
        </p:txBody>
      </p:sp>
      <p:sp>
        <p:nvSpPr>
          <p:cNvPr id="4" name="内容占位符 3">
            <a:extLst>
              <a:ext uri="{FF2B5EF4-FFF2-40B4-BE49-F238E27FC236}">
                <a16:creationId xmlns:a16="http://schemas.microsoft.com/office/drawing/2014/main" id="{00FA8289-1AA5-8B36-B6C1-B56DC6E4746A}"/>
              </a:ext>
            </a:extLst>
          </p:cNvPr>
          <p:cNvSpPr>
            <a:spLocks noGrp="1"/>
          </p:cNvSpPr>
          <p:nvPr>
            <p:ph sz="quarter" idx="11"/>
          </p:nvPr>
        </p:nvSpPr>
        <p:spPr>
          <a:xfrm>
            <a:off x="838200" y="1389820"/>
            <a:ext cx="10515600" cy="4621212"/>
          </a:xfrm>
        </p:spPr>
        <p:txBody>
          <a:bodyPr>
            <a:normAutofit/>
          </a:bodyPr>
          <a:lstStyle/>
          <a:p>
            <a:pPr marL="0" indent="0" algn="just">
              <a:buNone/>
            </a:pPr>
            <a:r>
              <a:rPr lang="zh-CN" altLang="en-US" sz="2400" kern="100" dirty="0">
                <a:ea typeface="宋体" panose="02010600030101010101" pitchFamily="2" charset="-122"/>
              </a:rPr>
              <a:t>招商银行作为股份制商业银行，通常具备较强的市场化运作机制和灵活的经营策略，注重创新和服务质量。而工商银行作为国有商业银行，拥有庞大的资产规模和广泛的网络覆盖，同时在政策支持和风险管理方面具有一定的优势。通过对比这两家银行的资产负债表、利润表、现金流量表以及关键财务指标，可以深入分析其盈利能力、资产质量、风险管理和市场表现，从多个角度揭示股份制和国有银行在运营和财务上的异同。</a:t>
            </a:r>
            <a:endParaRPr lang="zh-CN" altLang="zh-CN" sz="2400" kern="100" dirty="0">
              <a:ea typeface="宋体" panose="02010600030101010101" pitchFamily="2" charset="-122"/>
            </a:endParaRPr>
          </a:p>
        </p:txBody>
      </p:sp>
    </p:spTree>
    <p:extLst>
      <p:ext uri="{BB962C8B-B14F-4D97-AF65-F5344CB8AC3E}">
        <p14:creationId xmlns:p14="http://schemas.microsoft.com/office/powerpoint/2010/main" val="8342214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缺少信托和证券牌照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101</a:t>
            </a:fld>
            <a:endParaRPr kumimoji="1" lang="zh-CN" altLang="en-US"/>
          </a:p>
        </p:txBody>
      </p:sp>
      <p:pic>
        <p:nvPicPr>
          <p:cNvPr id="6" name="内容占位符 5">
            <a:extLst>
              <a:ext uri="{FF2B5EF4-FFF2-40B4-BE49-F238E27FC236}">
                <a16:creationId xmlns:a16="http://schemas.microsoft.com/office/drawing/2014/main" id="{720DAC6E-4C0C-5BE5-8A99-A555EA6394C5}"/>
              </a:ext>
            </a:extLst>
          </p:cNvPr>
          <p:cNvPicPr>
            <a:picLocks noGrp="1" noChangeAspect="1"/>
          </p:cNvPicPr>
          <p:nvPr>
            <p:ph sz="quarter" idx="11"/>
          </p:nvPr>
        </p:nvPicPr>
        <p:blipFill>
          <a:blip r:embed="rId2"/>
          <a:stretch>
            <a:fillRect/>
          </a:stretch>
        </p:blipFill>
        <p:spPr>
          <a:xfrm>
            <a:off x="734505" y="2000708"/>
            <a:ext cx="10515600" cy="3925824"/>
          </a:xfrm>
        </p:spPr>
      </p:pic>
      <p:sp>
        <p:nvSpPr>
          <p:cNvPr id="4" name="文本框 3">
            <a:extLst>
              <a:ext uri="{FF2B5EF4-FFF2-40B4-BE49-F238E27FC236}">
                <a16:creationId xmlns:a16="http://schemas.microsoft.com/office/drawing/2014/main" id="{1472ED3A-0821-ACD4-8208-0EDCAA76E562}"/>
              </a:ext>
            </a:extLst>
          </p:cNvPr>
          <p:cNvSpPr txBox="1"/>
          <p:nvPr/>
        </p:nvSpPr>
        <p:spPr>
          <a:xfrm>
            <a:off x="3728721" y="3855562"/>
            <a:ext cx="1666240" cy="1915318"/>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0920614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8A814-E2BF-FFE3-79BD-B39D2B36C0EC}"/>
              </a:ext>
            </a:extLst>
          </p:cNvPr>
          <p:cNvSpPr>
            <a:spLocks noGrp="1"/>
          </p:cNvSpPr>
          <p:nvPr>
            <p:ph type="title"/>
          </p:nvPr>
        </p:nvSpPr>
        <p:spPr/>
        <p:txBody>
          <a:bodyPr>
            <a:normAutofit/>
          </a:bodyPr>
          <a:lstStyle/>
          <a:p>
            <a:r>
              <a:rPr kumimoji="1" lang="zh-CN" altLang="en-US"/>
              <a:t>工商银行</a:t>
            </a:r>
            <a:r>
              <a:rPr kumimoji="1" lang="zh-CN" altLang="en-US" dirty="0"/>
              <a:t>年报分析目录</a:t>
            </a:r>
          </a:p>
        </p:txBody>
      </p:sp>
      <p:sp>
        <p:nvSpPr>
          <p:cNvPr id="3" name="灯片编号占位符 2">
            <a:extLst>
              <a:ext uri="{FF2B5EF4-FFF2-40B4-BE49-F238E27FC236}">
                <a16:creationId xmlns:a16="http://schemas.microsoft.com/office/drawing/2014/main" id="{C8301324-F0EF-CFE1-1A8C-CE9C166E5D0C}"/>
              </a:ext>
            </a:extLst>
          </p:cNvPr>
          <p:cNvSpPr>
            <a:spLocks noGrp="1"/>
          </p:cNvSpPr>
          <p:nvPr>
            <p:ph type="sldNum" sz="quarter" idx="10"/>
          </p:nvPr>
        </p:nvSpPr>
        <p:spPr/>
        <p:txBody>
          <a:bodyPr/>
          <a:lstStyle/>
          <a:p>
            <a:fld id="{F56ABC50-C693-6145-8FE9-48A83A944B62}" type="slidenum">
              <a:rPr kumimoji="1" lang="zh-CN" altLang="en-US" smtClean="0"/>
              <a:pPr/>
              <a:t>102</a:t>
            </a:fld>
            <a:endParaRPr kumimoji="1" lang="zh-CN" altLang="en-US" dirty="0"/>
          </a:p>
        </p:txBody>
      </p:sp>
      <p:grpSp>
        <p:nvGrpSpPr>
          <p:cNvPr id="5" name="组合 4">
            <a:extLst>
              <a:ext uri="{FF2B5EF4-FFF2-40B4-BE49-F238E27FC236}">
                <a16:creationId xmlns:a16="http://schemas.microsoft.com/office/drawing/2014/main" id="{DE648763-BB1C-E79C-281B-6F908189AF2B}"/>
              </a:ext>
            </a:extLst>
          </p:cNvPr>
          <p:cNvGrpSpPr/>
          <p:nvPr/>
        </p:nvGrpSpPr>
        <p:grpSpPr>
          <a:xfrm>
            <a:off x="1445070" y="1490692"/>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A483B945-2FBA-EE02-36A4-D838B16DC3D5}"/>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资产负债表对比</a:t>
              </a:r>
            </a:p>
          </p:txBody>
        </p:sp>
        <p:sp>
          <p:nvSpPr>
            <p:cNvPr id="7" name="Round Diagonal Corner Rectangle 5">
              <a:extLst>
                <a:ext uri="{FF2B5EF4-FFF2-40B4-BE49-F238E27FC236}">
                  <a16:creationId xmlns:a16="http://schemas.microsoft.com/office/drawing/2014/main" id="{8ADCD4A7-5794-3FF9-160D-E36C28A8F63D}"/>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103</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747E050-FF05-BB37-AC37-9988DF308ACB}"/>
              </a:ext>
            </a:extLst>
          </p:cNvPr>
          <p:cNvGrpSpPr/>
          <p:nvPr/>
        </p:nvGrpSpPr>
        <p:grpSpPr>
          <a:xfrm>
            <a:off x="1445070" y="2153554"/>
            <a:ext cx="8800956" cy="469150"/>
            <a:chOff x="1586838" y="1780540"/>
            <a:chExt cx="8335508" cy="531812"/>
          </a:xfrm>
          <a:solidFill>
            <a:srgbClr val="FCE7DC"/>
          </a:solidFill>
        </p:grpSpPr>
        <p:sp>
          <p:nvSpPr>
            <p:cNvPr id="9" name="Round Diagonal Corner Rectangle 5">
              <a:extLst>
                <a:ext uri="{FF2B5EF4-FFF2-40B4-BE49-F238E27FC236}">
                  <a16:creationId xmlns:a16="http://schemas.microsoft.com/office/drawing/2014/main" id="{59D86C4E-EB45-0D68-D72C-9B5B17FFF84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利润表及盈利能力对比</a:t>
              </a:r>
            </a:p>
          </p:txBody>
        </p:sp>
        <p:sp>
          <p:nvSpPr>
            <p:cNvPr id="10" name="Round Diagonal Corner Rectangle 5">
              <a:extLst>
                <a:ext uri="{FF2B5EF4-FFF2-40B4-BE49-F238E27FC236}">
                  <a16:creationId xmlns:a16="http://schemas.microsoft.com/office/drawing/2014/main" id="{F0F833FE-61DB-A2CF-3563-24F82EE6C81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110</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6289AE8C-880C-9229-2084-231A5D1A0D8C}"/>
              </a:ext>
            </a:extLst>
          </p:cNvPr>
          <p:cNvGrpSpPr/>
          <p:nvPr/>
        </p:nvGrpSpPr>
        <p:grpSpPr>
          <a:xfrm>
            <a:off x="1445070" y="2832919"/>
            <a:ext cx="8800956" cy="469150"/>
            <a:chOff x="1586838" y="1780540"/>
            <a:chExt cx="8335508" cy="531812"/>
          </a:xfrm>
          <a:solidFill>
            <a:srgbClr val="FCE7DC"/>
          </a:solidFill>
        </p:grpSpPr>
        <p:sp>
          <p:nvSpPr>
            <p:cNvPr id="12" name="Round Diagonal Corner Rectangle 5">
              <a:extLst>
                <a:ext uri="{FF2B5EF4-FFF2-40B4-BE49-F238E27FC236}">
                  <a16:creationId xmlns:a16="http://schemas.microsoft.com/office/drawing/2014/main" id="{2252E9BA-5434-F10F-305A-6A5115ACA108}"/>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资产质量及风控对比</a:t>
              </a:r>
            </a:p>
          </p:txBody>
        </p:sp>
        <p:sp>
          <p:nvSpPr>
            <p:cNvPr id="13" name="Round Diagonal Corner Rectangle 5">
              <a:extLst>
                <a:ext uri="{FF2B5EF4-FFF2-40B4-BE49-F238E27FC236}">
                  <a16:creationId xmlns:a16="http://schemas.microsoft.com/office/drawing/2014/main" id="{10FE32FD-ACE5-EF40-8569-AEF6D074C76D}"/>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115</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760D00AE-6A01-07A5-88C6-8B27F6AC395F}"/>
              </a:ext>
            </a:extLst>
          </p:cNvPr>
          <p:cNvGrpSpPr/>
          <p:nvPr/>
        </p:nvGrpSpPr>
        <p:grpSpPr>
          <a:xfrm>
            <a:off x="1445070" y="3504234"/>
            <a:ext cx="8800956" cy="469150"/>
            <a:chOff x="1586838" y="1780540"/>
            <a:chExt cx="8335508" cy="531812"/>
          </a:xfrm>
          <a:solidFill>
            <a:srgbClr val="FCE7DC"/>
          </a:solidFill>
        </p:grpSpPr>
        <p:sp>
          <p:nvSpPr>
            <p:cNvPr id="20" name="Round Diagonal Corner Rectangle 5">
              <a:extLst>
                <a:ext uri="{FF2B5EF4-FFF2-40B4-BE49-F238E27FC236}">
                  <a16:creationId xmlns:a16="http://schemas.microsoft.com/office/drawing/2014/main" id="{A49DFE15-37FC-60DA-2F7A-613398580013}"/>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现金流对比</a:t>
              </a:r>
            </a:p>
          </p:txBody>
        </p:sp>
        <p:sp>
          <p:nvSpPr>
            <p:cNvPr id="21" name="Round Diagonal Corner Rectangle 5">
              <a:extLst>
                <a:ext uri="{FF2B5EF4-FFF2-40B4-BE49-F238E27FC236}">
                  <a16:creationId xmlns:a16="http://schemas.microsoft.com/office/drawing/2014/main" id="{8C9470B0-6023-3395-6E4B-5E84D9271EA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127</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DBFF57F2-81A4-D9E9-BD09-D87F0F97E35B}"/>
              </a:ext>
            </a:extLst>
          </p:cNvPr>
          <p:cNvGrpSpPr/>
          <p:nvPr/>
        </p:nvGrpSpPr>
        <p:grpSpPr>
          <a:xfrm>
            <a:off x="1445070" y="4162078"/>
            <a:ext cx="8800956" cy="469150"/>
            <a:chOff x="1586838" y="1780540"/>
            <a:chExt cx="8335508" cy="531812"/>
          </a:xfrm>
          <a:solidFill>
            <a:srgbClr val="FCE7DC"/>
          </a:solidFill>
        </p:grpSpPr>
        <p:sp>
          <p:nvSpPr>
            <p:cNvPr id="23" name="Round Diagonal Corner Rectangle 5">
              <a:extLst>
                <a:ext uri="{FF2B5EF4-FFF2-40B4-BE49-F238E27FC236}">
                  <a16:creationId xmlns:a16="http://schemas.microsoft.com/office/drawing/2014/main" id="{6CE639D8-472F-37DF-774F-C45F8BD4C7E9}"/>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总结复盘</a:t>
              </a:r>
            </a:p>
          </p:txBody>
        </p:sp>
        <p:sp>
          <p:nvSpPr>
            <p:cNvPr id="24" name="Round Diagonal Corner Rectangle 5">
              <a:extLst>
                <a:ext uri="{FF2B5EF4-FFF2-40B4-BE49-F238E27FC236}">
                  <a16:creationId xmlns:a16="http://schemas.microsoft.com/office/drawing/2014/main" id="{A1CECCDA-5F61-4A37-2244-FCB3AA611A25}"/>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131</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4653844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103</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资产负债表对比</a:t>
            </a:r>
          </a:p>
        </p:txBody>
      </p:sp>
    </p:spTree>
    <p:extLst>
      <p:ext uri="{BB962C8B-B14F-4D97-AF65-F5344CB8AC3E}">
        <p14:creationId xmlns:p14="http://schemas.microsoft.com/office/powerpoint/2010/main" val="720548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a:xfrm>
            <a:off x="939114" y="365126"/>
            <a:ext cx="8427308" cy="737810"/>
          </a:xfrm>
        </p:spPr>
        <p:txBody>
          <a:bodyPr>
            <a:normAutofit/>
          </a:bodyPr>
          <a:lstStyle/>
          <a:p>
            <a:r>
              <a:rPr lang="zh-CN" altLang="en-US" sz="3600" dirty="0"/>
              <a:t>对比</a:t>
            </a:r>
            <a:r>
              <a:rPr lang="en-US" altLang="zh-CN" sz="3600" dirty="0"/>
              <a:t>1</a:t>
            </a:r>
            <a:r>
              <a:rPr lang="zh-CN" altLang="en-US" sz="3600" dirty="0"/>
              <a:t>：资产负债表</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104</a:t>
            </a:fld>
            <a:endParaRPr kumimoji="1" lang="zh-CN" altLang="en-US"/>
          </a:p>
        </p:txBody>
      </p:sp>
      <p:pic>
        <p:nvPicPr>
          <p:cNvPr id="8" name="图片 7">
            <a:extLst>
              <a:ext uri="{FF2B5EF4-FFF2-40B4-BE49-F238E27FC236}">
                <a16:creationId xmlns:a16="http://schemas.microsoft.com/office/drawing/2014/main" id="{C9AEE5C0-90F2-E64F-F09E-803411DEB3BC}"/>
              </a:ext>
            </a:extLst>
          </p:cNvPr>
          <p:cNvPicPr>
            <a:picLocks noChangeAspect="1"/>
          </p:cNvPicPr>
          <p:nvPr/>
        </p:nvPicPr>
        <p:blipFill>
          <a:blip r:embed="rId2"/>
          <a:stretch>
            <a:fillRect/>
          </a:stretch>
        </p:blipFill>
        <p:spPr>
          <a:xfrm>
            <a:off x="1118775" y="2940033"/>
            <a:ext cx="4279090" cy="2990703"/>
          </a:xfrm>
          <a:prstGeom prst="rect">
            <a:avLst/>
          </a:prstGeom>
        </p:spPr>
      </p:pic>
      <p:sp>
        <p:nvSpPr>
          <p:cNvPr id="11" name="文本框 10">
            <a:extLst>
              <a:ext uri="{FF2B5EF4-FFF2-40B4-BE49-F238E27FC236}">
                <a16:creationId xmlns:a16="http://schemas.microsoft.com/office/drawing/2014/main" id="{B4008464-2747-7229-E743-BE6978993277}"/>
              </a:ext>
            </a:extLst>
          </p:cNvPr>
          <p:cNvSpPr txBox="1"/>
          <p:nvPr/>
        </p:nvSpPr>
        <p:spPr>
          <a:xfrm>
            <a:off x="773537" y="1275201"/>
            <a:ext cx="10681177"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从资产结构来看，两家银行资产结构相似，贷款和垫款均占比</a:t>
            </a:r>
            <a:r>
              <a:rPr lang="en-US" altLang="zh-CN" dirty="0">
                <a:latin typeface="宋体" panose="02010600030101010101" pitchFamily="2" charset="-122"/>
                <a:ea typeface="宋体" panose="02010600030101010101" pitchFamily="2" charset="-122"/>
              </a:rPr>
              <a:t>50%</a:t>
            </a:r>
            <a:r>
              <a:rPr lang="zh-CN" altLang="en-US" dirty="0">
                <a:latin typeface="宋体" panose="02010600030101010101" pitchFamily="2" charset="-122"/>
                <a:ea typeface="宋体" panose="02010600030101010101" pitchFamily="2" charset="-122"/>
              </a:rPr>
              <a:t>以上，证券投资均为第二大项</a:t>
            </a: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从资产规模来看，工商银行其总体资产规模更大，值得注意的是，因为国有行覆盖网络广泛、具备流动性更为充裕的特点，派生贷款和拆借能力较强，因此可以看到工商的贷款和同业资产要显著高于招商行</a:t>
            </a:r>
          </a:p>
        </p:txBody>
      </p:sp>
      <p:pic>
        <p:nvPicPr>
          <p:cNvPr id="15" name="图片 14">
            <a:extLst>
              <a:ext uri="{FF2B5EF4-FFF2-40B4-BE49-F238E27FC236}">
                <a16:creationId xmlns:a16="http://schemas.microsoft.com/office/drawing/2014/main" id="{1324704B-B5B7-FA8D-B9BA-4B3176415C24}"/>
              </a:ext>
            </a:extLst>
          </p:cNvPr>
          <p:cNvPicPr>
            <a:picLocks noChangeAspect="1"/>
          </p:cNvPicPr>
          <p:nvPr/>
        </p:nvPicPr>
        <p:blipFill>
          <a:blip r:embed="rId3"/>
          <a:stretch>
            <a:fillRect/>
          </a:stretch>
        </p:blipFill>
        <p:spPr>
          <a:xfrm>
            <a:off x="6029333" y="2940033"/>
            <a:ext cx="4377858" cy="3170942"/>
          </a:xfrm>
          <a:prstGeom prst="rect">
            <a:avLst/>
          </a:prstGeom>
        </p:spPr>
      </p:pic>
      <p:sp>
        <p:nvSpPr>
          <p:cNvPr id="4" name="文本框 3">
            <a:extLst>
              <a:ext uri="{FF2B5EF4-FFF2-40B4-BE49-F238E27FC236}">
                <a16:creationId xmlns:a16="http://schemas.microsoft.com/office/drawing/2014/main" id="{17865906-D2A4-4C78-D00B-C786D5139B81}"/>
              </a:ext>
            </a:extLst>
          </p:cNvPr>
          <p:cNvSpPr txBox="1"/>
          <p:nvPr/>
        </p:nvSpPr>
        <p:spPr>
          <a:xfrm>
            <a:off x="5820160" y="396618"/>
            <a:ext cx="2398102" cy="646331"/>
          </a:xfrm>
          <a:prstGeom prst="rect">
            <a:avLst/>
          </a:prstGeom>
          <a:noFill/>
        </p:spPr>
        <p:txBody>
          <a:bodyPr wrap="square" rtlCol="0">
            <a:spAutoFit/>
          </a:bodyPr>
          <a:lstStyle/>
          <a:p>
            <a:r>
              <a:rPr lang="zh-CN" altLang="en-US" dirty="0"/>
              <a:t>注：左为招行报表，右为工行报表，下同</a:t>
            </a:r>
          </a:p>
        </p:txBody>
      </p:sp>
      <p:sp>
        <p:nvSpPr>
          <p:cNvPr id="5" name="文本框 4">
            <a:extLst>
              <a:ext uri="{FF2B5EF4-FFF2-40B4-BE49-F238E27FC236}">
                <a16:creationId xmlns:a16="http://schemas.microsoft.com/office/drawing/2014/main" id="{1651D59D-BE9A-BAF7-2915-6D458758700E}"/>
              </a:ext>
            </a:extLst>
          </p:cNvPr>
          <p:cNvSpPr txBox="1"/>
          <p:nvPr/>
        </p:nvSpPr>
        <p:spPr>
          <a:xfrm>
            <a:off x="6268824" y="4279769"/>
            <a:ext cx="4138367" cy="424206"/>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7046235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normAutofit/>
          </a:bodyPr>
          <a:lstStyle/>
          <a:p>
            <a:r>
              <a:rPr lang="zh-CN" altLang="en-US" sz="3600" dirty="0"/>
              <a:t>对比</a:t>
            </a:r>
            <a:r>
              <a:rPr lang="en-US" altLang="zh-CN" sz="3600" dirty="0"/>
              <a:t>1</a:t>
            </a:r>
            <a:r>
              <a:rPr lang="zh-CN" altLang="en-US" sz="3600" dirty="0"/>
              <a:t>：资产负债表</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105</a:t>
            </a:fld>
            <a:endParaRPr kumimoji="1" lang="zh-CN" altLang="en-US"/>
          </a:p>
        </p:txBody>
      </p:sp>
      <p:pic>
        <p:nvPicPr>
          <p:cNvPr id="8" name="图片 7">
            <a:extLst>
              <a:ext uri="{FF2B5EF4-FFF2-40B4-BE49-F238E27FC236}">
                <a16:creationId xmlns:a16="http://schemas.microsoft.com/office/drawing/2014/main" id="{48296399-2161-3141-F9FC-7B48D44DECC5}"/>
              </a:ext>
            </a:extLst>
          </p:cNvPr>
          <p:cNvPicPr>
            <a:picLocks noChangeAspect="1"/>
          </p:cNvPicPr>
          <p:nvPr/>
        </p:nvPicPr>
        <p:blipFill rotWithShape="1">
          <a:blip r:embed="rId2"/>
          <a:srcRect r="29590"/>
          <a:stretch/>
        </p:blipFill>
        <p:spPr>
          <a:xfrm>
            <a:off x="877431" y="2224930"/>
            <a:ext cx="3883106" cy="4819650"/>
          </a:xfrm>
          <a:prstGeom prst="rect">
            <a:avLst/>
          </a:prstGeom>
        </p:spPr>
      </p:pic>
      <p:pic>
        <p:nvPicPr>
          <p:cNvPr id="10" name="图片 9">
            <a:extLst>
              <a:ext uri="{FF2B5EF4-FFF2-40B4-BE49-F238E27FC236}">
                <a16:creationId xmlns:a16="http://schemas.microsoft.com/office/drawing/2014/main" id="{9F022CD5-6FB7-0819-4236-E7A4425BF6E7}"/>
              </a:ext>
            </a:extLst>
          </p:cNvPr>
          <p:cNvPicPr>
            <a:picLocks noChangeAspect="1"/>
          </p:cNvPicPr>
          <p:nvPr/>
        </p:nvPicPr>
        <p:blipFill>
          <a:blip r:embed="rId3"/>
          <a:stretch>
            <a:fillRect/>
          </a:stretch>
        </p:blipFill>
        <p:spPr>
          <a:xfrm>
            <a:off x="6016019" y="2664554"/>
            <a:ext cx="4638675" cy="3371850"/>
          </a:xfrm>
          <a:prstGeom prst="rect">
            <a:avLst/>
          </a:prstGeom>
        </p:spPr>
      </p:pic>
      <p:sp>
        <p:nvSpPr>
          <p:cNvPr id="11" name="文本框 10">
            <a:extLst>
              <a:ext uri="{FF2B5EF4-FFF2-40B4-BE49-F238E27FC236}">
                <a16:creationId xmlns:a16="http://schemas.microsoft.com/office/drawing/2014/main" id="{C07EF271-F395-CD63-976C-73FFFAC56723}"/>
              </a:ext>
            </a:extLst>
          </p:cNvPr>
          <p:cNvSpPr txBox="1"/>
          <p:nvPr/>
        </p:nvSpPr>
        <p:spPr>
          <a:xfrm>
            <a:off x="9926425" y="4323671"/>
            <a:ext cx="728270" cy="311084"/>
          </a:xfrm>
          <a:prstGeom prst="rect">
            <a:avLst/>
          </a:prstGeom>
          <a:noFill/>
          <a:ln w="19050">
            <a:solidFill>
              <a:srgbClr val="FF0000"/>
            </a:solidFill>
          </a:ln>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1A9441F8-A19A-EA58-97A1-E1591047963D}"/>
              </a:ext>
            </a:extLst>
          </p:cNvPr>
          <p:cNvSpPr txBox="1"/>
          <p:nvPr/>
        </p:nvSpPr>
        <p:spPr>
          <a:xfrm>
            <a:off x="3866561" y="4871997"/>
            <a:ext cx="728270" cy="311084"/>
          </a:xfrm>
          <a:prstGeom prst="rect">
            <a:avLst/>
          </a:prstGeom>
          <a:noFill/>
          <a:ln w="19050">
            <a:solidFill>
              <a:srgbClr val="FF0000"/>
            </a:solidFill>
          </a:ln>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2DA26053-5925-BB26-BA17-106BD7958938}"/>
              </a:ext>
            </a:extLst>
          </p:cNvPr>
          <p:cNvSpPr txBox="1"/>
          <p:nvPr/>
        </p:nvSpPr>
        <p:spPr>
          <a:xfrm>
            <a:off x="773537" y="1275201"/>
            <a:ext cx="1068117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贷款方面，招行作为零售之王，零售贷款占比大于公司贷款，与之对比，工行个人贷款仅占三成左右</a:t>
            </a:r>
            <a:endParaRPr lang="en-US" altLang="zh-CN"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639DB4D0-B431-A866-C49F-B0D9D7E11936}"/>
              </a:ext>
            </a:extLst>
          </p:cNvPr>
          <p:cNvSpPr txBox="1"/>
          <p:nvPr/>
        </p:nvSpPr>
        <p:spPr>
          <a:xfrm>
            <a:off x="8542255" y="5352764"/>
            <a:ext cx="2112439" cy="311084"/>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4936916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normAutofit/>
          </a:bodyPr>
          <a:lstStyle/>
          <a:p>
            <a:r>
              <a:rPr lang="zh-CN" altLang="en-US" sz="3600" dirty="0"/>
              <a:t>对比</a:t>
            </a:r>
            <a:r>
              <a:rPr lang="en-US" altLang="zh-CN" sz="3600" dirty="0"/>
              <a:t>1</a:t>
            </a:r>
            <a:r>
              <a:rPr lang="zh-CN" altLang="en-US" sz="3600" dirty="0"/>
              <a:t>：资产负债表</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106</a:t>
            </a:fld>
            <a:endParaRPr kumimoji="1" lang="zh-CN" altLang="en-US"/>
          </a:p>
        </p:txBody>
      </p:sp>
      <p:sp>
        <p:nvSpPr>
          <p:cNvPr id="13" name="文本框 12">
            <a:extLst>
              <a:ext uri="{FF2B5EF4-FFF2-40B4-BE49-F238E27FC236}">
                <a16:creationId xmlns:a16="http://schemas.microsoft.com/office/drawing/2014/main" id="{2DA26053-5925-BB26-BA17-106BD7958938}"/>
              </a:ext>
            </a:extLst>
          </p:cNvPr>
          <p:cNvSpPr txBox="1"/>
          <p:nvPr/>
        </p:nvSpPr>
        <p:spPr>
          <a:xfrm>
            <a:off x="773537" y="1275201"/>
            <a:ext cx="1068117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信用卡消费额降，透支额却增加 </a:t>
            </a:r>
            <a:r>
              <a:rPr lang="zh-CN" altLang="en-US" dirty="0">
                <a:solidFill>
                  <a:srgbClr val="FF0000"/>
                </a:solidFill>
                <a:latin typeface="宋体" panose="02010600030101010101" pitchFamily="2" charset="-122"/>
                <a:ea typeface="宋体" panose="02010600030101010101" pitchFamily="2" charset="-122"/>
              </a:rPr>
              <a:t>补充</a:t>
            </a:r>
            <a:r>
              <a:rPr lang="en-US" altLang="zh-CN" dirty="0">
                <a:solidFill>
                  <a:srgbClr val="FF0000"/>
                </a:solidFill>
                <a:latin typeface="宋体" panose="02010600030101010101" pitchFamily="2" charset="-122"/>
                <a:ea typeface="宋体" panose="02010600030101010101" pitchFamily="2" charset="-122"/>
              </a:rPr>
              <a:t>2022</a:t>
            </a:r>
            <a:r>
              <a:rPr lang="zh-CN" altLang="en-US" dirty="0">
                <a:solidFill>
                  <a:srgbClr val="FF0000"/>
                </a:solidFill>
                <a:latin typeface="宋体" panose="02010600030101010101" pitchFamily="2" charset="-122"/>
                <a:ea typeface="宋体" panose="02010600030101010101" pitchFamily="2" charset="-122"/>
              </a:rPr>
              <a:t>年，需复核</a:t>
            </a:r>
            <a:endParaRPr lang="en-US" altLang="zh-CN"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F13F9A41-3195-986C-9BCB-8D1073EFB71C}"/>
              </a:ext>
            </a:extLst>
          </p:cNvPr>
          <p:cNvPicPr>
            <a:picLocks noChangeAspect="1"/>
          </p:cNvPicPr>
          <p:nvPr/>
        </p:nvPicPr>
        <p:blipFill>
          <a:blip r:embed="rId2"/>
          <a:stretch>
            <a:fillRect/>
          </a:stretch>
        </p:blipFill>
        <p:spPr>
          <a:xfrm>
            <a:off x="773537" y="1837294"/>
            <a:ext cx="10096500" cy="2466975"/>
          </a:xfrm>
          <a:prstGeom prst="rect">
            <a:avLst/>
          </a:prstGeom>
        </p:spPr>
      </p:pic>
    </p:spTree>
    <p:extLst>
      <p:ext uri="{BB962C8B-B14F-4D97-AF65-F5344CB8AC3E}">
        <p14:creationId xmlns:p14="http://schemas.microsoft.com/office/powerpoint/2010/main" val="4814082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normAutofit/>
          </a:bodyPr>
          <a:lstStyle/>
          <a:p>
            <a:r>
              <a:rPr lang="zh-CN" altLang="en-US" sz="3600" dirty="0"/>
              <a:t>对比</a:t>
            </a:r>
            <a:r>
              <a:rPr lang="en-US" altLang="zh-CN" sz="3600" dirty="0"/>
              <a:t>1</a:t>
            </a:r>
            <a:r>
              <a:rPr lang="zh-CN" altLang="en-US" sz="3600" dirty="0"/>
              <a:t>：资产负债表</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107</a:t>
            </a:fld>
            <a:endParaRPr kumimoji="1" lang="zh-CN" altLang="en-US"/>
          </a:p>
        </p:txBody>
      </p:sp>
      <p:sp>
        <p:nvSpPr>
          <p:cNvPr id="11" name="文本框 10">
            <a:extLst>
              <a:ext uri="{FF2B5EF4-FFF2-40B4-BE49-F238E27FC236}">
                <a16:creationId xmlns:a16="http://schemas.microsoft.com/office/drawing/2014/main" id="{B4008464-2747-7229-E743-BE6978993277}"/>
              </a:ext>
            </a:extLst>
          </p:cNvPr>
          <p:cNvSpPr txBox="1"/>
          <p:nvPr/>
        </p:nvSpPr>
        <p:spPr>
          <a:xfrm>
            <a:off x="537328" y="1137772"/>
            <a:ext cx="1068117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从投资来看，两类银行均以投资债券为主，债券投资中以国债和政策性银行债券为主</a:t>
            </a:r>
          </a:p>
        </p:txBody>
      </p:sp>
      <p:pic>
        <p:nvPicPr>
          <p:cNvPr id="10" name="图片 9">
            <a:extLst>
              <a:ext uri="{FF2B5EF4-FFF2-40B4-BE49-F238E27FC236}">
                <a16:creationId xmlns:a16="http://schemas.microsoft.com/office/drawing/2014/main" id="{4D41F2F6-ADFE-9397-9EDA-C0B6B37EDF3D}"/>
              </a:ext>
            </a:extLst>
          </p:cNvPr>
          <p:cNvPicPr>
            <a:picLocks noChangeAspect="1"/>
          </p:cNvPicPr>
          <p:nvPr/>
        </p:nvPicPr>
        <p:blipFill>
          <a:blip r:embed="rId2"/>
          <a:stretch>
            <a:fillRect/>
          </a:stretch>
        </p:blipFill>
        <p:spPr>
          <a:xfrm>
            <a:off x="6322605" y="2136165"/>
            <a:ext cx="5334000" cy="3876675"/>
          </a:xfrm>
          <a:prstGeom prst="rect">
            <a:avLst/>
          </a:prstGeom>
        </p:spPr>
      </p:pic>
      <p:pic>
        <p:nvPicPr>
          <p:cNvPr id="13" name="图片 12">
            <a:extLst>
              <a:ext uri="{FF2B5EF4-FFF2-40B4-BE49-F238E27FC236}">
                <a16:creationId xmlns:a16="http://schemas.microsoft.com/office/drawing/2014/main" id="{C0EE3A17-951A-FF26-2AE1-236B43480D58}"/>
              </a:ext>
            </a:extLst>
          </p:cNvPr>
          <p:cNvPicPr>
            <a:picLocks noChangeAspect="1"/>
          </p:cNvPicPr>
          <p:nvPr/>
        </p:nvPicPr>
        <p:blipFill>
          <a:blip r:embed="rId3"/>
          <a:stretch>
            <a:fillRect/>
          </a:stretch>
        </p:blipFill>
        <p:spPr>
          <a:xfrm>
            <a:off x="421526" y="4937004"/>
            <a:ext cx="5805421" cy="1796686"/>
          </a:xfrm>
          <a:prstGeom prst="rect">
            <a:avLst/>
          </a:prstGeom>
        </p:spPr>
      </p:pic>
      <p:sp>
        <p:nvSpPr>
          <p:cNvPr id="4" name="文本框 3">
            <a:extLst>
              <a:ext uri="{FF2B5EF4-FFF2-40B4-BE49-F238E27FC236}">
                <a16:creationId xmlns:a16="http://schemas.microsoft.com/office/drawing/2014/main" id="{18A27598-7D1B-AA1B-9B77-4CBC72355562}"/>
              </a:ext>
            </a:extLst>
          </p:cNvPr>
          <p:cNvSpPr txBox="1"/>
          <p:nvPr/>
        </p:nvSpPr>
        <p:spPr>
          <a:xfrm>
            <a:off x="6513921" y="4873658"/>
            <a:ext cx="5142684" cy="424206"/>
          </a:xfrm>
          <a:prstGeom prst="rect">
            <a:avLst/>
          </a:prstGeom>
          <a:noFill/>
          <a:ln w="19050">
            <a:solidFill>
              <a:srgbClr val="FF0000"/>
            </a:solidFill>
          </a:ln>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FCAD8F6-BED6-850E-1925-3BCC4C14067F}"/>
              </a:ext>
            </a:extLst>
          </p:cNvPr>
          <p:cNvSpPr txBox="1"/>
          <p:nvPr/>
        </p:nvSpPr>
        <p:spPr>
          <a:xfrm>
            <a:off x="6400799" y="2780907"/>
            <a:ext cx="5255806" cy="263951"/>
          </a:xfrm>
          <a:prstGeom prst="rect">
            <a:avLst/>
          </a:prstGeom>
          <a:noFill/>
          <a:ln w="19050">
            <a:solidFill>
              <a:srgbClr val="FF0000"/>
            </a:solidFill>
          </a:ln>
        </p:spPr>
        <p:txBody>
          <a:bodyPr wrap="square" rtlCol="0">
            <a:spAutoFit/>
          </a:bodyPr>
          <a:lstStyle/>
          <a:p>
            <a:endParaRPr lang="zh-CN" altLang="en-US" dirty="0"/>
          </a:p>
        </p:txBody>
      </p:sp>
      <p:pic>
        <p:nvPicPr>
          <p:cNvPr id="8" name="图片 7">
            <a:extLst>
              <a:ext uri="{FF2B5EF4-FFF2-40B4-BE49-F238E27FC236}">
                <a16:creationId xmlns:a16="http://schemas.microsoft.com/office/drawing/2014/main" id="{7EB5D5A9-C71E-53DC-5992-B606A271FB33}"/>
              </a:ext>
            </a:extLst>
          </p:cNvPr>
          <p:cNvPicPr>
            <a:picLocks noChangeAspect="1"/>
          </p:cNvPicPr>
          <p:nvPr/>
        </p:nvPicPr>
        <p:blipFill>
          <a:blip r:embed="rId4"/>
          <a:stretch>
            <a:fillRect/>
          </a:stretch>
        </p:blipFill>
        <p:spPr>
          <a:xfrm>
            <a:off x="1253767" y="1633796"/>
            <a:ext cx="3691821" cy="3303208"/>
          </a:xfrm>
          <a:prstGeom prst="rect">
            <a:avLst/>
          </a:prstGeom>
        </p:spPr>
      </p:pic>
    </p:spTree>
    <p:extLst>
      <p:ext uri="{BB962C8B-B14F-4D97-AF65-F5344CB8AC3E}">
        <p14:creationId xmlns:p14="http://schemas.microsoft.com/office/powerpoint/2010/main" val="7796451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normAutofit/>
          </a:bodyPr>
          <a:lstStyle/>
          <a:p>
            <a:r>
              <a:rPr lang="zh-CN" altLang="en-US" sz="3600" dirty="0"/>
              <a:t>对比</a:t>
            </a:r>
            <a:r>
              <a:rPr lang="en-US" altLang="zh-CN" sz="3600" dirty="0"/>
              <a:t>1</a:t>
            </a:r>
            <a:r>
              <a:rPr lang="zh-CN" altLang="en-US" sz="3600" dirty="0"/>
              <a:t>：资产负债表</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108</a:t>
            </a:fld>
            <a:endParaRPr kumimoji="1" lang="zh-CN" altLang="en-US"/>
          </a:p>
        </p:txBody>
      </p:sp>
      <p:sp>
        <p:nvSpPr>
          <p:cNvPr id="11" name="文本框 10">
            <a:extLst>
              <a:ext uri="{FF2B5EF4-FFF2-40B4-BE49-F238E27FC236}">
                <a16:creationId xmlns:a16="http://schemas.microsoft.com/office/drawing/2014/main" id="{B4008464-2747-7229-E743-BE6978993277}"/>
              </a:ext>
            </a:extLst>
          </p:cNvPr>
          <p:cNvSpPr txBox="1"/>
          <p:nvPr/>
        </p:nvSpPr>
        <p:spPr>
          <a:xfrm>
            <a:off x="641023" y="1233054"/>
            <a:ext cx="1068117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负债结构相似，均以存款和同业负债为主</a:t>
            </a:r>
          </a:p>
        </p:txBody>
      </p:sp>
      <p:pic>
        <p:nvPicPr>
          <p:cNvPr id="6" name="图片 5">
            <a:extLst>
              <a:ext uri="{FF2B5EF4-FFF2-40B4-BE49-F238E27FC236}">
                <a16:creationId xmlns:a16="http://schemas.microsoft.com/office/drawing/2014/main" id="{8FBBA76E-2D22-D93B-0827-8EB8C8B9C7AB}"/>
              </a:ext>
            </a:extLst>
          </p:cNvPr>
          <p:cNvPicPr>
            <a:picLocks noChangeAspect="1"/>
          </p:cNvPicPr>
          <p:nvPr/>
        </p:nvPicPr>
        <p:blipFill>
          <a:blip r:embed="rId2"/>
          <a:stretch>
            <a:fillRect/>
          </a:stretch>
        </p:blipFill>
        <p:spPr>
          <a:xfrm>
            <a:off x="537328" y="2183523"/>
            <a:ext cx="5191125" cy="2781300"/>
          </a:xfrm>
          <a:prstGeom prst="rect">
            <a:avLst/>
          </a:prstGeom>
        </p:spPr>
      </p:pic>
      <p:pic>
        <p:nvPicPr>
          <p:cNvPr id="8" name="图片 7">
            <a:extLst>
              <a:ext uri="{FF2B5EF4-FFF2-40B4-BE49-F238E27FC236}">
                <a16:creationId xmlns:a16="http://schemas.microsoft.com/office/drawing/2014/main" id="{4386CEF3-EDEE-9E49-4EDA-B68FEAEB7D3A}"/>
              </a:ext>
            </a:extLst>
          </p:cNvPr>
          <p:cNvPicPr>
            <a:picLocks noChangeAspect="1"/>
          </p:cNvPicPr>
          <p:nvPr/>
        </p:nvPicPr>
        <p:blipFill>
          <a:blip r:embed="rId3"/>
          <a:stretch>
            <a:fillRect/>
          </a:stretch>
        </p:blipFill>
        <p:spPr>
          <a:xfrm>
            <a:off x="6177864" y="2434169"/>
            <a:ext cx="5276850" cy="1438275"/>
          </a:xfrm>
          <a:prstGeom prst="rect">
            <a:avLst/>
          </a:prstGeom>
        </p:spPr>
      </p:pic>
      <p:pic>
        <p:nvPicPr>
          <p:cNvPr id="12" name="图片 11">
            <a:extLst>
              <a:ext uri="{FF2B5EF4-FFF2-40B4-BE49-F238E27FC236}">
                <a16:creationId xmlns:a16="http://schemas.microsoft.com/office/drawing/2014/main" id="{00710387-0C6C-6401-099F-B9C60460E067}"/>
              </a:ext>
            </a:extLst>
          </p:cNvPr>
          <p:cNvPicPr>
            <a:picLocks noChangeAspect="1"/>
          </p:cNvPicPr>
          <p:nvPr/>
        </p:nvPicPr>
        <p:blipFill>
          <a:blip r:embed="rId4"/>
          <a:stretch>
            <a:fillRect/>
          </a:stretch>
        </p:blipFill>
        <p:spPr>
          <a:xfrm>
            <a:off x="6301689" y="3884745"/>
            <a:ext cx="5153025" cy="771525"/>
          </a:xfrm>
          <a:prstGeom prst="rect">
            <a:avLst/>
          </a:prstGeom>
        </p:spPr>
      </p:pic>
      <p:sp>
        <p:nvSpPr>
          <p:cNvPr id="4" name="文本框 3">
            <a:extLst>
              <a:ext uri="{FF2B5EF4-FFF2-40B4-BE49-F238E27FC236}">
                <a16:creationId xmlns:a16="http://schemas.microsoft.com/office/drawing/2014/main" id="{881E3B7A-BFFE-B405-B2B7-82F762A544AC}"/>
              </a:ext>
            </a:extLst>
          </p:cNvPr>
          <p:cNvSpPr txBox="1"/>
          <p:nvPr/>
        </p:nvSpPr>
        <p:spPr>
          <a:xfrm>
            <a:off x="6177864" y="3004793"/>
            <a:ext cx="5385386" cy="615099"/>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6081178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normAutofit/>
          </a:bodyPr>
          <a:lstStyle/>
          <a:p>
            <a:r>
              <a:rPr lang="zh-CN" altLang="en-US" sz="3600" dirty="0"/>
              <a:t>对比</a:t>
            </a:r>
            <a:r>
              <a:rPr lang="en-US" altLang="zh-CN" sz="3600" dirty="0"/>
              <a:t>1</a:t>
            </a:r>
            <a:r>
              <a:rPr lang="zh-CN" altLang="en-US" sz="3600" dirty="0"/>
              <a:t>：资产负债表</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109</a:t>
            </a:fld>
            <a:endParaRPr kumimoji="1" lang="zh-CN" altLang="en-US"/>
          </a:p>
        </p:txBody>
      </p:sp>
      <p:sp>
        <p:nvSpPr>
          <p:cNvPr id="11" name="文本框 10">
            <a:extLst>
              <a:ext uri="{FF2B5EF4-FFF2-40B4-BE49-F238E27FC236}">
                <a16:creationId xmlns:a16="http://schemas.microsoft.com/office/drawing/2014/main" id="{B4008464-2747-7229-E743-BE6978993277}"/>
              </a:ext>
            </a:extLst>
          </p:cNvPr>
          <p:cNvSpPr txBox="1"/>
          <p:nvPr/>
        </p:nvSpPr>
        <p:spPr>
          <a:xfrm>
            <a:off x="641023" y="1256077"/>
            <a:ext cx="10681177"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从存款结构来看，由于工商银行网点多，覆盖范围广，且作为国有大行声誉信誉较高，工商银行个人存款占比较高</a:t>
            </a:r>
          </a:p>
        </p:txBody>
      </p:sp>
      <p:pic>
        <p:nvPicPr>
          <p:cNvPr id="5" name="图片 4">
            <a:extLst>
              <a:ext uri="{FF2B5EF4-FFF2-40B4-BE49-F238E27FC236}">
                <a16:creationId xmlns:a16="http://schemas.microsoft.com/office/drawing/2014/main" id="{E1F1087D-94A6-F1FA-5A0F-6FCB432C8513}"/>
              </a:ext>
            </a:extLst>
          </p:cNvPr>
          <p:cNvPicPr>
            <a:picLocks noChangeAspect="1"/>
          </p:cNvPicPr>
          <p:nvPr/>
        </p:nvPicPr>
        <p:blipFill>
          <a:blip r:embed="rId2"/>
          <a:stretch>
            <a:fillRect/>
          </a:stretch>
        </p:blipFill>
        <p:spPr>
          <a:xfrm>
            <a:off x="527902" y="2473866"/>
            <a:ext cx="5344998" cy="3241518"/>
          </a:xfrm>
          <a:prstGeom prst="rect">
            <a:avLst/>
          </a:prstGeom>
        </p:spPr>
      </p:pic>
      <p:pic>
        <p:nvPicPr>
          <p:cNvPr id="9" name="图片 8">
            <a:extLst>
              <a:ext uri="{FF2B5EF4-FFF2-40B4-BE49-F238E27FC236}">
                <a16:creationId xmlns:a16="http://schemas.microsoft.com/office/drawing/2014/main" id="{76DDF8A4-9897-5598-2009-150D0B80301E}"/>
              </a:ext>
            </a:extLst>
          </p:cNvPr>
          <p:cNvPicPr>
            <a:picLocks noChangeAspect="1"/>
          </p:cNvPicPr>
          <p:nvPr/>
        </p:nvPicPr>
        <p:blipFill>
          <a:blip r:embed="rId3"/>
          <a:stretch>
            <a:fillRect/>
          </a:stretch>
        </p:blipFill>
        <p:spPr>
          <a:xfrm>
            <a:off x="6451887" y="2269217"/>
            <a:ext cx="4652888" cy="3650816"/>
          </a:xfrm>
          <a:prstGeom prst="rect">
            <a:avLst/>
          </a:prstGeom>
        </p:spPr>
      </p:pic>
      <p:sp>
        <p:nvSpPr>
          <p:cNvPr id="4" name="文本框 3">
            <a:extLst>
              <a:ext uri="{FF2B5EF4-FFF2-40B4-BE49-F238E27FC236}">
                <a16:creationId xmlns:a16="http://schemas.microsoft.com/office/drawing/2014/main" id="{A1CF70CB-0B59-D494-9412-CD17106DC9E6}"/>
              </a:ext>
            </a:extLst>
          </p:cNvPr>
          <p:cNvSpPr txBox="1"/>
          <p:nvPr/>
        </p:nvSpPr>
        <p:spPr>
          <a:xfrm>
            <a:off x="10590313" y="3688780"/>
            <a:ext cx="514462" cy="262477"/>
          </a:xfrm>
          <a:prstGeom prst="rect">
            <a:avLst/>
          </a:prstGeom>
          <a:noFill/>
          <a:ln w="19050">
            <a:solidFill>
              <a:srgbClr val="FF0000"/>
            </a:solidFill>
          </a:ln>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CE3B1EF7-D2B4-760F-4DB1-31F2747A46C7}"/>
              </a:ext>
            </a:extLst>
          </p:cNvPr>
          <p:cNvSpPr txBox="1"/>
          <p:nvPr/>
        </p:nvSpPr>
        <p:spPr>
          <a:xfrm>
            <a:off x="10590313" y="4704712"/>
            <a:ext cx="514462" cy="262477"/>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634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：金价变动</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11</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4823292"/>
          </a:xfrm>
        </p:spPr>
        <p:txBody>
          <a:bodyPr>
            <a:normAutofit/>
          </a:bodyPr>
          <a:lstStyle/>
          <a:p>
            <a:pPr algn="just"/>
            <a:r>
              <a:rPr lang="zh-CN" altLang="zh-CN" sz="2000" kern="100" dirty="0">
                <a:effectLst/>
                <a:latin typeface="宋体" panose="02010600030101010101" pitchFamily="2" charset="-122"/>
                <a:ea typeface="宋体" panose="02010600030101010101" pitchFamily="2" charset="-122"/>
              </a:rPr>
              <a:t>回顾</a:t>
            </a:r>
            <a:r>
              <a:rPr lang="en-US" altLang="zh-CN" sz="2000" kern="100" dirty="0">
                <a:effectLst/>
                <a:latin typeface="宋体" panose="02010600030101010101" pitchFamily="2" charset="-122"/>
                <a:ea typeface="宋体" panose="02010600030101010101" pitchFamily="2" charset="-122"/>
              </a:rPr>
              <a:t>2008</a:t>
            </a:r>
            <a:r>
              <a:rPr lang="zh-CN" altLang="zh-CN" sz="2000" kern="100" dirty="0">
                <a:effectLst/>
                <a:latin typeface="宋体" panose="02010600030101010101" pitchFamily="2" charset="-122"/>
                <a:ea typeface="宋体" panose="02010600030101010101" pitchFamily="2" charset="-122"/>
              </a:rPr>
              <a:t>年到</a:t>
            </a:r>
            <a:r>
              <a:rPr lang="en-US" altLang="zh-CN" sz="2000" kern="100" dirty="0">
                <a:effectLst/>
                <a:latin typeface="宋体" panose="02010600030101010101" pitchFamily="2" charset="-122"/>
                <a:ea typeface="宋体" panose="02010600030101010101" pitchFamily="2" charset="-122"/>
              </a:rPr>
              <a:t>2022</a:t>
            </a:r>
            <a:r>
              <a:rPr lang="zh-CN" altLang="zh-CN" sz="2000" kern="100" dirty="0">
                <a:effectLst/>
                <a:latin typeface="宋体" panose="02010600030101010101" pitchFamily="2" charset="-122"/>
                <a:ea typeface="宋体" panose="02010600030101010101" pitchFamily="2" charset="-122"/>
              </a:rPr>
              <a:t>年，黄金租借利率为负的节点，都是黄金的相对高位，为什么？因为按传统避险逻辑，黄金美元是反向走势。黄金太强不利于美元，美国就需要压低金价抬高美元，黄金租借负利率就是杀手锏之一。从历史数据来看，当黄金租借利率为负值且过低时，空头可能会加剧黄金会承压。当黄金租借利率为较高的正值，代表央行出借黄金的意愿低，黄金可能还有行情。美国调控金价的目的最终都是为了自己的美元服务。</a:t>
            </a:r>
          </a:p>
          <a:p>
            <a:pPr algn="just"/>
            <a:endParaRPr lang="zh-CN" altLang="zh-CN" sz="28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298204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110</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利润表及盈利能力对比</a:t>
            </a:r>
          </a:p>
        </p:txBody>
      </p:sp>
    </p:spTree>
    <p:extLst>
      <p:ext uri="{BB962C8B-B14F-4D97-AF65-F5344CB8AC3E}">
        <p14:creationId xmlns:p14="http://schemas.microsoft.com/office/powerpoint/2010/main" val="4660623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2</a:t>
            </a:r>
            <a:r>
              <a:rPr lang="zh-CN" altLang="en-US" dirty="0"/>
              <a:t>：利润表及盈利能力</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111</a:t>
            </a:fld>
            <a:endParaRPr kumimoji="1" lang="zh-CN" altLang="en-US"/>
          </a:p>
        </p:txBody>
      </p:sp>
      <p:sp>
        <p:nvSpPr>
          <p:cNvPr id="4" name="内容占位符 3">
            <a:extLst>
              <a:ext uri="{FF2B5EF4-FFF2-40B4-BE49-F238E27FC236}">
                <a16:creationId xmlns:a16="http://schemas.microsoft.com/office/drawing/2014/main" id="{00FA8289-1AA5-8B36-B6C1-B56DC6E4746A}"/>
              </a:ext>
            </a:extLst>
          </p:cNvPr>
          <p:cNvSpPr>
            <a:spLocks noGrp="1"/>
          </p:cNvSpPr>
          <p:nvPr>
            <p:ph sz="quarter" idx="11"/>
          </p:nvPr>
        </p:nvSpPr>
        <p:spPr>
          <a:xfrm>
            <a:off x="838200" y="1389819"/>
            <a:ext cx="10907978" cy="1133403"/>
          </a:xfrm>
        </p:spPr>
        <p:txBody>
          <a:bodyPr>
            <a:normAutofit/>
          </a:bodyPr>
          <a:lstStyle/>
          <a:p>
            <a:pPr algn="just"/>
            <a:r>
              <a:rPr lang="zh-CN" altLang="en-US" sz="1800" kern="100" dirty="0">
                <a:ea typeface="宋体" panose="02010600030101010101" pitchFamily="2" charset="-122"/>
              </a:rPr>
              <a:t>营业收入中主要来源为利息净收入，由于银行净息差逐渐被压薄，两家银行该项收入较去年均有所下降</a:t>
            </a:r>
            <a:endParaRPr lang="en-US" altLang="zh-CN" sz="1800" kern="100" dirty="0">
              <a:ea typeface="宋体" panose="02010600030101010101" pitchFamily="2" charset="-122"/>
            </a:endParaRPr>
          </a:p>
          <a:p>
            <a:pPr algn="just"/>
            <a:r>
              <a:rPr lang="zh-CN" altLang="en-US" sz="1800" dirty="0">
                <a:latin typeface="宋体" panose="02010600030101010101" pitchFamily="2" charset="-122"/>
                <a:ea typeface="宋体" panose="02010600030101010101" pitchFamily="2" charset="-122"/>
              </a:rPr>
              <a:t>工行</a:t>
            </a:r>
            <a:r>
              <a:rPr lang="en-US" altLang="zh-CN" sz="1800" dirty="0">
                <a:latin typeface="宋体" panose="02010600030101010101" pitchFamily="2" charset="-122"/>
                <a:ea typeface="宋体" panose="02010600030101010101" pitchFamily="2" charset="-122"/>
              </a:rPr>
              <a:t>2023</a:t>
            </a:r>
            <a:r>
              <a:rPr lang="zh-CN" altLang="en-US" sz="1800" dirty="0">
                <a:latin typeface="宋体" panose="02010600030101010101" pitchFamily="2" charset="-122"/>
                <a:ea typeface="宋体" panose="02010600030101010101" pitchFamily="2" charset="-122"/>
              </a:rPr>
              <a:t>年的非利息收入为</a:t>
            </a:r>
            <a:r>
              <a:rPr lang="en-US" altLang="zh-CN" sz="1800" dirty="0">
                <a:latin typeface="宋体" panose="02010600030101010101" pitchFamily="2" charset="-122"/>
                <a:ea typeface="宋体" panose="02010600030101010101" pitchFamily="2" charset="-122"/>
              </a:rPr>
              <a:t>1880.57</a:t>
            </a:r>
            <a:r>
              <a:rPr lang="zh-CN" altLang="en-US" sz="1800" dirty="0">
                <a:latin typeface="宋体" panose="02010600030101010101" pitchFamily="2" charset="-122"/>
                <a:ea typeface="宋体" panose="02010600030101010101" pitchFamily="2" charset="-122"/>
              </a:rPr>
              <a:t>亿元，虽同比增长</a:t>
            </a:r>
            <a:r>
              <a:rPr lang="en-US" altLang="zh-CN" sz="1800" dirty="0">
                <a:latin typeface="宋体" panose="02010600030101010101" pitchFamily="2" charset="-122"/>
                <a:ea typeface="宋体" panose="02010600030101010101" pitchFamily="2" charset="-122"/>
              </a:rPr>
              <a:t>2.3%</a:t>
            </a:r>
            <a:r>
              <a:rPr lang="zh-CN" altLang="en-US" sz="1800" dirty="0">
                <a:latin typeface="宋体" panose="02010600030101010101" pitchFamily="2" charset="-122"/>
                <a:ea typeface="宋体" panose="02010600030101010101" pitchFamily="2" charset="-122"/>
              </a:rPr>
              <a:t>，但尚不足以抵补利息净收入的降幅。</a:t>
            </a:r>
            <a:endParaRPr lang="zh-CN" altLang="zh-CN" sz="1800" dirty="0">
              <a:latin typeface="宋体" panose="02010600030101010101" pitchFamily="2" charset="-122"/>
              <a:ea typeface="宋体" panose="02010600030101010101" pitchFamily="2" charset="-122"/>
            </a:endParaRPr>
          </a:p>
          <a:p>
            <a:pPr algn="just"/>
            <a:endParaRPr lang="en-US" altLang="zh-CN" sz="1800" kern="100" dirty="0">
              <a:ea typeface="宋体" panose="02010600030101010101" pitchFamily="2" charset="-122"/>
            </a:endParaRPr>
          </a:p>
        </p:txBody>
      </p:sp>
      <p:pic>
        <p:nvPicPr>
          <p:cNvPr id="8" name="图片 7">
            <a:extLst>
              <a:ext uri="{FF2B5EF4-FFF2-40B4-BE49-F238E27FC236}">
                <a16:creationId xmlns:a16="http://schemas.microsoft.com/office/drawing/2014/main" id="{857ADCEC-04AF-A6A8-B734-A3CA31FC766A}"/>
              </a:ext>
            </a:extLst>
          </p:cNvPr>
          <p:cNvPicPr>
            <a:picLocks noChangeAspect="1"/>
          </p:cNvPicPr>
          <p:nvPr/>
        </p:nvPicPr>
        <p:blipFill>
          <a:blip r:embed="rId2"/>
          <a:stretch>
            <a:fillRect/>
          </a:stretch>
        </p:blipFill>
        <p:spPr>
          <a:xfrm>
            <a:off x="281739" y="2615805"/>
            <a:ext cx="5834351" cy="4053525"/>
          </a:xfrm>
          <a:prstGeom prst="rect">
            <a:avLst/>
          </a:prstGeom>
        </p:spPr>
      </p:pic>
      <p:pic>
        <p:nvPicPr>
          <p:cNvPr id="10" name="图片 9">
            <a:extLst>
              <a:ext uri="{FF2B5EF4-FFF2-40B4-BE49-F238E27FC236}">
                <a16:creationId xmlns:a16="http://schemas.microsoft.com/office/drawing/2014/main" id="{7A6B0F74-937E-4C1A-D93B-87A321AA91DF}"/>
              </a:ext>
            </a:extLst>
          </p:cNvPr>
          <p:cNvPicPr>
            <a:picLocks noChangeAspect="1"/>
          </p:cNvPicPr>
          <p:nvPr/>
        </p:nvPicPr>
        <p:blipFill>
          <a:blip r:embed="rId3"/>
          <a:stretch>
            <a:fillRect/>
          </a:stretch>
        </p:blipFill>
        <p:spPr>
          <a:xfrm>
            <a:off x="6116089" y="2446764"/>
            <a:ext cx="5630088" cy="4222566"/>
          </a:xfrm>
          <a:prstGeom prst="rect">
            <a:avLst/>
          </a:prstGeom>
        </p:spPr>
      </p:pic>
      <p:sp>
        <p:nvSpPr>
          <p:cNvPr id="5" name="文本框 4">
            <a:extLst>
              <a:ext uri="{FF2B5EF4-FFF2-40B4-BE49-F238E27FC236}">
                <a16:creationId xmlns:a16="http://schemas.microsoft.com/office/drawing/2014/main" id="{8F31C4F1-672A-1711-9C32-A16356B2D4A5}"/>
              </a:ext>
            </a:extLst>
          </p:cNvPr>
          <p:cNvSpPr txBox="1"/>
          <p:nvPr/>
        </p:nvSpPr>
        <p:spPr>
          <a:xfrm>
            <a:off x="180702" y="2880056"/>
            <a:ext cx="11729559" cy="548944"/>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42161312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2</a:t>
            </a:r>
            <a:r>
              <a:rPr lang="zh-CN" altLang="en-US" dirty="0"/>
              <a:t>：利润表及盈利能力</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112</a:t>
            </a:fld>
            <a:endParaRPr kumimoji="1" lang="zh-CN" altLang="en-US"/>
          </a:p>
        </p:txBody>
      </p:sp>
      <p:sp>
        <p:nvSpPr>
          <p:cNvPr id="4" name="内容占位符 3">
            <a:extLst>
              <a:ext uri="{FF2B5EF4-FFF2-40B4-BE49-F238E27FC236}">
                <a16:creationId xmlns:a16="http://schemas.microsoft.com/office/drawing/2014/main" id="{00FA8289-1AA5-8B36-B6C1-B56DC6E4746A}"/>
              </a:ext>
            </a:extLst>
          </p:cNvPr>
          <p:cNvSpPr>
            <a:spLocks noGrp="1"/>
          </p:cNvSpPr>
          <p:nvPr>
            <p:ph sz="quarter" idx="11"/>
          </p:nvPr>
        </p:nvSpPr>
        <p:spPr>
          <a:xfrm>
            <a:off x="838200" y="1389819"/>
            <a:ext cx="9927210" cy="1296820"/>
          </a:xfrm>
        </p:spPr>
        <p:txBody>
          <a:bodyPr>
            <a:normAutofit/>
          </a:bodyPr>
          <a:lstStyle/>
          <a:p>
            <a:pPr algn="just"/>
            <a:r>
              <a:rPr lang="zh-CN" altLang="en-US" sz="1800" kern="100" dirty="0">
                <a:ea typeface="宋体" panose="02010600030101010101" pitchFamily="2" charset="-122"/>
              </a:rPr>
              <a:t>从利息收入来看，招商银行的零售贷款平均收益率最高，而工商银行的境外业务平均收益率最高，总体来看，招商银行贷款和垫款平均收益率要高于工商银行</a:t>
            </a:r>
            <a:endParaRPr lang="zh-CN" altLang="zh-CN" sz="1800" kern="100" dirty="0">
              <a:ea typeface="宋体" panose="02010600030101010101" pitchFamily="2" charset="-122"/>
            </a:endParaRPr>
          </a:p>
        </p:txBody>
      </p:sp>
      <p:pic>
        <p:nvPicPr>
          <p:cNvPr id="6" name="图片 5">
            <a:extLst>
              <a:ext uri="{FF2B5EF4-FFF2-40B4-BE49-F238E27FC236}">
                <a16:creationId xmlns:a16="http://schemas.microsoft.com/office/drawing/2014/main" id="{EB18CF47-B329-D949-86BF-AF3ECE4BB4BA}"/>
              </a:ext>
            </a:extLst>
          </p:cNvPr>
          <p:cNvPicPr>
            <a:picLocks noChangeAspect="1"/>
          </p:cNvPicPr>
          <p:nvPr/>
        </p:nvPicPr>
        <p:blipFill>
          <a:blip r:embed="rId2"/>
          <a:stretch>
            <a:fillRect/>
          </a:stretch>
        </p:blipFill>
        <p:spPr>
          <a:xfrm>
            <a:off x="293058" y="2867460"/>
            <a:ext cx="5802942" cy="2193795"/>
          </a:xfrm>
          <a:prstGeom prst="rect">
            <a:avLst/>
          </a:prstGeom>
        </p:spPr>
      </p:pic>
      <p:pic>
        <p:nvPicPr>
          <p:cNvPr id="9" name="图片 8">
            <a:extLst>
              <a:ext uri="{FF2B5EF4-FFF2-40B4-BE49-F238E27FC236}">
                <a16:creationId xmlns:a16="http://schemas.microsoft.com/office/drawing/2014/main" id="{46013988-E87C-5580-5596-12330C1CA068}"/>
              </a:ext>
            </a:extLst>
          </p:cNvPr>
          <p:cNvPicPr>
            <a:picLocks noChangeAspect="1"/>
          </p:cNvPicPr>
          <p:nvPr/>
        </p:nvPicPr>
        <p:blipFill>
          <a:blip r:embed="rId3"/>
          <a:stretch>
            <a:fillRect/>
          </a:stretch>
        </p:blipFill>
        <p:spPr>
          <a:xfrm>
            <a:off x="6185278" y="2496531"/>
            <a:ext cx="5052472" cy="2831959"/>
          </a:xfrm>
          <a:prstGeom prst="rect">
            <a:avLst/>
          </a:prstGeom>
        </p:spPr>
      </p:pic>
      <p:sp>
        <p:nvSpPr>
          <p:cNvPr id="5" name="文本框 4">
            <a:extLst>
              <a:ext uri="{FF2B5EF4-FFF2-40B4-BE49-F238E27FC236}">
                <a16:creationId xmlns:a16="http://schemas.microsoft.com/office/drawing/2014/main" id="{982EA3AF-1AF6-30D2-2602-9057A7FCF9D4}"/>
              </a:ext>
            </a:extLst>
          </p:cNvPr>
          <p:cNvSpPr txBox="1"/>
          <p:nvPr/>
        </p:nvSpPr>
        <p:spPr>
          <a:xfrm>
            <a:off x="5513935" y="4698821"/>
            <a:ext cx="582065" cy="343579"/>
          </a:xfrm>
          <a:prstGeom prst="rect">
            <a:avLst/>
          </a:prstGeom>
          <a:noFill/>
          <a:ln w="19050">
            <a:solidFill>
              <a:srgbClr val="FF0000"/>
            </a:solidFill>
          </a:ln>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72C3C719-955A-FE45-5EDC-9CDDAA8FCF23}"/>
              </a:ext>
            </a:extLst>
          </p:cNvPr>
          <p:cNvSpPr txBox="1"/>
          <p:nvPr/>
        </p:nvSpPr>
        <p:spPr>
          <a:xfrm>
            <a:off x="10643116" y="4718449"/>
            <a:ext cx="582065" cy="343579"/>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0515355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a:xfrm>
            <a:off x="939114" y="154478"/>
            <a:ext cx="8427308" cy="821124"/>
          </a:xfrm>
        </p:spPr>
        <p:txBody>
          <a:bodyPr>
            <a:normAutofit/>
          </a:bodyPr>
          <a:lstStyle/>
          <a:p>
            <a:r>
              <a:rPr lang="zh-CN" altLang="en-US" sz="3600" dirty="0"/>
              <a:t>对比</a:t>
            </a:r>
            <a:r>
              <a:rPr lang="en-US" altLang="zh-CN" sz="3600" dirty="0"/>
              <a:t>2</a:t>
            </a:r>
            <a:r>
              <a:rPr lang="zh-CN" altLang="en-US" sz="3600" dirty="0"/>
              <a:t>：利润表及盈利能力</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113</a:t>
            </a:fld>
            <a:endParaRPr kumimoji="1" lang="zh-CN" altLang="en-US"/>
          </a:p>
        </p:txBody>
      </p:sp>
      <p:pic>
        <p:nvPicPr>
          <p:cNvPr id="20" name="图片 19">
            <a:extLst>
              <a:ext uri="{FF2B5EF4-FFF2-40B4-BE49-F238E27FC236}">
                <a16:creationId xmlns:a16="http://schemas.microsoft.com/office/drawing/2014/main" id="{303CE490-CCAE-92B7-BE4C-453A7D593B6A}"/>
              </a:ext>
            </a:extLst>
          </p:cNvPr>
          <p:cNvPicPr>
            <a:picLocks noChangeAspect="1"/>
          </p:cNvPicPr>
          <p:nvPr/>
        </p:nvPicPr>
        <p:blipFill>
          <a:blip r:embed="rId2"/>
          <a:stretch>
            <a:fillRect/>
          </a:stretch>
        </p:blipFill>
        <p:spPr>
          <a:xfrm>
            <a:off x="739988" y="975602"/>
            <a:ext cx="7239000" cy="2571750"/>
          </a:xfrm>
          <a:prstGeom prst="rect">
            <a:avLst/>
          </a:prstGeom>
        </p:spPr>
      </p:pic>
      <p:pic>
        <p:nvPicPr>
          <p:cNvPr id="22" name="图片 21">
            <a:extLst>
              <a:ext uri="{FF2B5EF4-FFF2-40B4-BE49-F238E27FC236}">
                <a16:creationId xmlns:a16="http://schemas.microsoft.com/office/drawing/2014/main" id="{1C6FB5DD-32F6-7164-DC46-6BEB0779DF79}"/>
              </a:ext>
            </a:extLst>
          </p:cNvPr>
          <p:cNvPicPr>
            <a:picLocks noChangeAspect="1"/>
          </p:cNvPicPr>
          <p:nvPr/>
        </p:nvPicPr>
        <p:blipFill>
          <a:blip r:embed="rId3"/>
          <a:stretch>
            <a:fillRect/>
          </a:stretch>
        </p:blipFill>
        <p:spPr>
          <a:xfrm>
            <a:off x="916257" y="3635551"/>
            <a:ext cx="6886462" cy="3222449"/>
          </a:xfrm>
          <a:prstGeom prst="rect">
            <a:avLst/>
          </a:prstGeom>
        </p:spPr>
      </p:pic>
      <p:sp>
        <p:nvSpPr>
          <p:cNvPr id="23" name="文本框 22">
            <a:extLst>
              <a:ext uri="{FF2B5EF4-FFF2-40B4-BE49-F238E27FC236}">
                <a16:creationId xmlns:a16="http://schemas.microsoft.com/office/drawing/2014/main" id="{489AD0D9-5944-3FC7-EA80-2F31DBFFC3FD}"/>
              </a:ext>
            </a:extLst>
          </p:cNvPr>
          <p:cNvSpPr txBox="1"/>
          <p:nvPr/>
        </p:nvSpPr>
        <p:spPr>
          <a:xfrm>
            <a:off x="8711514" y="1828800"/>
            <a:ext cx="2619505" cy="1631216"/>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非利息收入部分，两家银行的手续费及佣金收入均有所下滑</a:t>
            </a:r>
            <a:endParaRPr lang="en-US" altLang="zh-CN" sz="2000"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endParaRPr lang="zh-CN" altLang="en-US" sz="20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89E5DABA-0455-4CB1-C615-A537720915E1}"/>
              </a:ext>
            </a:extLst>
          </p:cNvPr>
          <p:cNvPicPr>
            <a:picLocks noChangeAspect="1"/>
          </p:cNvPicPr>
          <p:nvPr/>
        </p:nvPicPr>
        <p:blipFill>
          <a:blip r:embed="rId3"/>
          <a:stretch>
            <a:fillRect/>
          </a:stretch>
        </p:blipFill>
        <p:spPr>
          <a:xfrm>
            <a:off x="939114" y="3635551"/>
            <a:ext cx="6886462" cy="3222449"/>
          </a:xfrm>
          <a:prstGeom prst="rect">
            <a:avLst/>
          </a:prstGeom>
        </p:spPr>
      </p:pic>
      <p:sp>
        <p:nvSpPr>
          <p:cNvPr id="5" name="文本框 4">
            <a:extLst>
              <a:ext uri="{FF2B5EF4-FFF2-40B4-BE49-F238E27FC236}">
                <a16:creationId xmlns:a16="http://schemas.microsoft.com/office/drawing/2014/main" id="{6429717A-7671-B538-78F0-C879E8A82A7F}"/>
              </a:ext>
            </a:extLst>
          </p:cNvPr>
          <p:cNvSpPr txBox="1"/>
          <p:nvPr/>
        </p:nvSpPr>
        <p:spPr>
          <a:xfrm>
            <a:off x="737286" y="6191675"/>
            <a:ext cx="7111147" cy="202509"/>
          </a:xfrm>
          <a:prstGeom prst="rect">
            <a:avLst/>
          </a:prstGeom>
          <a:noFill/>
          <a:ln w="19050">
            <a:solidFill>
              <a:srgbClr val="FF0000"/>
            </a:solidFill>
          </a:ln>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4F1090B8-8145-58EF-9EEE-FE42C8BDE37B}"/>
              </a:ext>
            </a:extLst>
          </p:cNvPr>
          <p:cNvSpPr txBox="1"/>
          <p:nvPr/>
        </p:nvSpPr>
        <p:spPr>
          <a:xfrm>
            <a:off x="425799" y="1475462"/>
            <a:ext cx="8086605" cy="202509"/>
          </a:xfrm>
          <a:prstGeom prst="rect">
            <a:avLst/>
          </a:prstGeom>
          <a:noFill/>
          <a:ln w="19050">
            <a:solidFill>
              <a:srgbClr val="FF0000"/>
            </a:solidFill>
          </a:ln>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586C3A7-9F9D-DD35-F6FB-B4A121FE0A99}"/>
              </a:ext>
            </a:extLst>
          </p:cNvPr>
          <p:cNvSpPr txBox="1"/>
          <p:nvPr/>
        </p:nvSpPr>
        <p:spPr>
          <a:xfrm>
            <a:off x="686057" y="4967761"/>
            <a:ext cx="7139519" cy="292396"/>
          </a:xfrm>
          <a:prstGeom prst="rect">
            <a:avLst/>
          </a:prstGeom>
          <a:noFill/>
          <a:ln w="1905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5C21B520-E7EE-892F-0B88-17CD1F95600D}"/>
              </a:ext>
            </a:extLst>
          </p:cNvPr>
          <p:cNvSpPr txBox="1"/>
          <p:nvPr/>
        </p:nvSpPr>
        <p:spPr>
          <a:xfrm>
            <a:off x="536799" y="4285652"/>
            <a:ext cx="7139519" cy="292396"/>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720401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2</a:t>
            </a:r>
            <a:r>
              <a:rPr lang="zh-CN" altLang="en-US" dirty="0"/>
              <a:t>：利润表及盈利能力</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114</a:t>
            </a:fld>
            <a:endParaRPr kumimoji="1" lang="zh-CN" altLang="en-US"/>
          </a:p>
        </p:txBody>
      </p:sp>
      <p:sp>
        <p:nvSpPr>
          <p:cNvPr id="4" name="内容占位符 3">
            <a:extLst>
              <a:ext uri="{FF2B5EF4-FFF2-40B4-BE49-F238E27FC236}">
                <a16:creationId xmlns:a16="http://schemas.microsoft.com/office/drawing/2014/main" id="{00FA8289-1AA5-8B36-B6C1-B56DC6E4746A}"/>
              </a:ext>
            </a:extLst>
          </p:cNvPr>
          <p:cNvSpPr>
            <a:spLocks noGrp="1"/>
          </p:cNvSpPr>
          <p:nvPr>
            <p:ph sz="quarter" idx="11"/>
          </p:nvPr>
        </p:nvSpPr>
        <p:spPr>
          <a:xfrm>
            <a:off x="838200" y="1389819"/>
            <a:ext cx="9927210" cy="1296820"/>
          </a:xfrm>
        </p:spPr>
        <p:txBody>
          <a:bodyPr>
            <a:normAutofit/>
          </a:bodyPr>
          <a:lstStyle/>
          <a:p>
            <a:pPr algn="just"/>
            <a:r>
              <a:rPr lang="zh-CN" altLang="en-US" sz="1800" kern="100" dirty="0">
                <a:ea typeface="宋体" panose="02010600030101010101" pitchFamily="2" charset="-122"/>
              </a:rPr>
              <a:t>两家银行的投资收益均实现正增长</a:t>
            </a:r>
            <a:endParaRPr lang="zh-CN" altLang="zh-CN" sz="1800" kern="100" dirty="0">
              <a:ea typeface="宋体" panose="02010600030101010101" pitchFamily="2" charset="-122"/>
            </a:endParaRPr>
          </a:p>
        </p:txBody>
      </p:sp>
      <p:pic>
        <p:nvPicPr>
          <p:cNvPr id="7" name="图片 6">
            <a:extLst>
              <a:ext uri="{FF2B5EF4-FFF2-40B4-BE49-F238E27FC236}">
                <a16:creationId xmlns:a16="http://schemas.microsoft.com/office/drawing/2014/main" id="{5D31A874-CCC0-F612-9A42-FB8E2B74A42B}"/>
              </a:ext>
            </a:extLst>
          </p:cNvPr>
          <p:cNvPicPr>
            <a:picLocks noChangeAspect="1"/>
          </p:cNvPicPr>
          <p:nvPr/>
        </p:nvPicPr>
        <p:blipFill>
          <a:blip r:embed="rId2"/>
          <a:stretch>
            <a:fillRect/>
          </a:stretch>
        </p:blipFill>
        <p:spPr>
          <a:xfrm>
            <a:off x="1796363" y="2223625"/>
            <a:ext cx="7248525" cy="1209675"/>
          </a:xfrm>
          <a:prstGeom prst="rect">
            <a:avLst/>
          </a:prstGeom>
        </p:spPr>
      </p:pic>
      <p:pic>
        <p:nvPicPr>
          <p:cNvPr id="10" name="图片 9">
            <a:extLst>
              <a:ext uri="{FF2B5EF4-FFF2-40B4-BE49-F238E27FC236}">
                <a16:creationId xmlns:a16="http://schemas.microsoft.com/office/drawing/2014/main" id="{59E54981-0CB0-EB8E-17DD-1B36C00E86C3}"/>
              </a:ext>
            </a:extLst>
          </p:cNvPr>
          <p:cNvPicPr>
            <a:picLocks noChangeAspect="1"/>
          </p:cNvPicPr>
          <p:nvPr/>
        </p:nvPicPr>
        <p:blipFill>
          <a:blip r:embed="rId3"/>
          <a:stretch>
            <a:fillRect/>
          </a:stretch>
        </p:blipFill>
        <p:spPr>
          <a:xfrm>
            <a:off x="1645534" y="3964572"/>
            <a:ext cx="7941525" cy="2133600"/>
          </a:xfrm>
          <a:prstGeom prst="rect">
            <a:avLst/>
          </a:prstGeom>
        </p:spPr>
      </p:pic>
      <p:sp>
        <p:nvSpPr>
          <p:cNvPr id="5" name="文本框 4">
            <a:extLst>
              <a:ext uri="{FF2B5EF4-FFF2-40B4-BE49-F238E27FC236}">
                <a16:creationId xmlns:a16="http://schemas.microsoft.com/office/drawing/2014/main" id="{DC4F86D2-3510-5F04-7532-F7C04FC590F4}"/>
              </a:ext>
            </a:extLst>
          </p:cNvPr>
          <p:cNvSpPr txBox="1"/>
          <p:nvPr/>
        </p:nvSpPr>
        <p:spPr>
          <a:xfrm>
            <a:off x="1796363" y="2475124"/>
            <a:ext cx="7361648" cy="211515"/>
          </a:xfrm>
          <a:prstGeom prst="rect">
            <a:avLst/>
          </a:prstGeom>
          <a:noFill/>
          <a:ln w="19050">
            <a:solidFill>
              <a:srgbClr val="FF0000"/>
            </a:solidFill>
          </a:ln>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29FD0FA3-0E8F-14EF-7499-7B958A0E4A41}"/>
              </a:ext>
            </a:extLst>
          </p:cNvPr>
          <p:cNvSpPr txBox="1"/>
          <p:nvPr/>
        </p:nvSpPr>
        <p:spPr>
          <a:xfrm>
            <a:off x="1335594" y="4412847"/>
            <a:ext cx="8030827" cy="298386"/>
          </a:xfrm>
          <a:prstGeom prst="rect">
            <a:avLst/>
          </a:prstGeom>
          <a:noFill/>
          <a:ln w="19050">
            <a:solidFill>
              <a:srgbClr val="FF0000"/>
            </a:solidFill>
          </a:ln>
        </p:spPr>
        <p:txBody>
          <a:bodyPr wrap="square" rtlCol="0">
            <a:spAutoFit/>
          </a:bodyPr>
          <a:lstStyle/>
          <a:p>
            <a:endParaRPr lang="zh-CN" altLang="en-US" dirty="0"/>
          </a:p>
        </p:txBody>
      </p:sp>
      <p:pic>
        <p:nvPicPr>
          <p:cNvPr id="9" name="图片 8">
            <a:extLst>
              <a:ext uri="{FF2B5EF4-FFF2-40B4-BE49-F238E27FC236}">
                <a16:creationId xmlns:a16="http://schemas.microsoft.com/office/drawing/2014/main" id="{5F72A853-1F6E-CCB4-F21D-EE0C85534FDF}"/>
              </a:ext>
            </a:extLst>
          </p:cNvPr>
          <p:cNvPicPr>
            <a:picLocks noChangeAspect="1"/>
          </p:cNvPicPr>
          <p:nvPr/>
        </p:nvPicPr>
        <p:blipFill>
          <a:blip r:embed="rId4"/>
          <a:stretch>
            <a:fillRect/>
          </a:stretch>
        </p:blipFill>
        <p:spPr>
          <a:xfrm>
            <a:off x="5570220" y="1671280"/>
            <a:ext cx="3587791" cy="530929"/>
          </a:xfrm>
          <a:prstGeom prst="rect">
            <a:avLst/>
          </a:prstGeom>
        </p:spPr>
      </p:pic>
    </p:spTree>
    <p:extLst>
      <p:ext uri="{BB962C8B-B14F-4D97-AF65-F5344CB8AC3E}">
        <p14:creationId xmlns:p14="http://schemas.microsoft.com/office/powerpoint/2010/main" val="3275726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115</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资产质量及风控对比</a:t>
            </a:r>
          </a:p>
        </p:txBody>
      </p:sp>
    </p:spTree>
    <p:extLst>
      <p:ext uri="{BB962C8B-B14F-4D97-AF65-F5344CB8AC3E}">
        <p14:creationId xmlns:p14="http://schemas.microsoft.com/office/powerpoint/2010/main" val="9131351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116</a:t>
            </a:fld>
            <a:endParaRPr kumimoji="1" lang="zh-CN" altLang="en-US"/>
          </a:p>
        </p:txBody>
      </p:sp>
      <p:sp>
        <p:nvSpPr>
          <p:cNvPr id="4" name="内容占位符 3">
            <a:extLst>
              <a:ext uri="{FF2B5EF4-FFF2-40B4-BE49-F238E27FC236}">
                <a16:creationId xmlns:a16="http://schemas.microsoft.com/office/drawing/2014/main" id="{00FA8289-1AA5-8B36-B6C1-B56DC6E4746A}"/>
              </a:ext>
            </a:extLst>
          </p:cNvPr>
          <p:cNvSpPr>
            <a:spLocks noGrp="1"/>
          </p:cNvSpPr>
          <p:nvPr>
            <p:ph sz="quarter" idx="11"/>
          </p:nvPr>
        </p:nvSpPr>
        <p:spPr>
          <a:xfrm>
            <a:off x="668093" y="1376080"/>
            <a:ext cx="10515600" cy="731211"/>
          </a:xfrm>
        </p:spPr>
        <p:txBody>
          <a:bodyPr>
            <a:normAutofit/>
          </a:bodyPr>
          <a:lstStyle/>
          <a:p>
            <a:pPr algn="just"/>
            <a:r>
              <a:rPr lang="zh-CN" altLang="en-US" sz="2400" kern="100" dirty="0">
                <a:ea typeface="宋体" panose="02010600030101010101" pitchFamily="2" charset="-122"/>
              </a:rPr>
              <a:t>拆解贷款覆盖率，工商银行拨备覆盖率较低，不良贷款率较高</a:t>
            </a:r>
            <a:endParaRPr lang="zh-CN" altLang="zh-CN" sz="2400" kern="100" dirty="0">
              <a:ea typeface="宋体" panose="02010600030101010101" pitchFamily="2" charset="-122"/>
            </a:endParaRPr>
          </a:p>
        </p:txBody>
      </p:sp>
      <p:pic>
        <p:nvPicPr>
          <p:cNvPr id="6" name="图片 5">
            <a:extLst>
              <a:ext uri="{FF2B5EF4-FFF2-40B4-BE49-F238E27FC236}">
                <a16:creationId xmlns:a16="http://schemas.microsoft.com/office/drawing/2014/main" id="{E252A762-615F-F36E-DA08-253E4ACD0697}"/>
              </a:ext>
            </a:extLst>
          </p:cNvPr>
          <p:cNvPicPr>
            <a:picLocks noChangeAspect="1"/>
          </p:cNvPicPr>
          <p:nvPr/>
        </p:nvPicPr>
        <p:blipFill>
          <a:blip r:embed="rId2"/>
          <a:stretch>
            <a:fillRect/>
          </a:stretch>
        </p:blipFill>
        <p:spPr>
          <a:xfrm>
            <a:off x="5906843" y="2816748"/>
            <a:ext cx="5962650" cy="542925"/>
          </a:xfrm>
          <a:prstGeom prst="rect">
            <a:avLst/>
          </a:prstGeom>
        </p:spPr>
      </p:pic>
      <p:pic>
        <p:nvPicPr>
          <p:cNvPr id="9" name="图片 8">
            <a:extLst>
              <a:ext uri="{FF2B5EF4-FFF2-40B4-BE49-F238E27FC236}">
                <a16:creationId xmlns:a16="http://schemas.microsoft.com/office/drawing/2014/main" id="{4BF7B193-76C8-BA90-CDB2-07DBABAC85E3}"/>
              </a:ext>
            </a:extLst>
          </p:cNvPr>
          <p:cNvPicPr>
            <a:picLocks noChangeAspect="1"/>
          </p:cNvPicPr>
          <p:nvPr/>
        </p:nvPicPr>
        <p:blipFill>
          <a:blip r:embed="rId3"/>
          <a:stretch>
            <a:fillRect/>
          </a:stretch>
        </p:blipFill>
        <p:spPr>
          <a:xfrm>
            <a:off x="5925893" y="3384276"/>
            <a:ext cx="5943600" cy="819150"/>
          </a:xfrm>
          <a:prstGeom prst="rect">
            <a:avLst/>
          </a:prstGeom>
        </p:spPr>
      </p:pic>
      <p:pic>
        <p:nvPicPr>
          <p:cNvPr id="11" name="图片 10">
            <a:extLst>
              <a:ext uri="{FF2B5EF4-FFF2-40B4-BE49-F238E27FC236}">
                <a16:creationId xmlns:a16="http://schemas.microsoft.com/office/drawing/2014/main" id="{33A1DCFC-4BF0-BA77-721D-37FA2C881265}"/>
              </a:ext>
            </a:extLst>
          </p:cNvPr>
          <p:cNvPicPr>
            <a:picLocks noChangeAspect="1"/>
          </p:cNvPicPr>
          <p:nvPr/>
        </p:nvPicPr>
        <p:blipFill>
          <a:blip r:embed="rId4"/>
          <a:stretch>
            <a:fillRect/>
          </a:stretch>
        </p:blipFill>
        <p:spPr>
          <a:xfrm>
            <a:off x="201368" y="2816748"/>
            <a:ext cx="5724525" cy="1495425"/>
          </a:xfrm>
          <a:prstGeom prst="rect">
            <a:avLst/>
          </a:prstGeom>
        </p:spPr>
      </p:pic>
      <p:sp>
        <p:nvSpPr>
          <p:cNvPr id="5" name="文本框 4">
            <a:extLst>
              <a:ext uri="{FF2B5EF4-FFF2-40B4-BE49-F238E27FC236}">
                <a16:creationId xmlns:a16="http://schemas.microsoft.com/office/drawing/2014/main" id="{2D3FB99A-071C-EC4C-CAFE-1CAA8FAD7EED}"/>
              </a:ext>
            </a:extLst>
          </p:cNvPr>
          <p:cNvSpPr txBox="1"/>
          <p:nvPr/>
        </p:nvSpPr>
        <p:spPr>
          <a:xfrm>
            <a:off x="2434512" y="3350246"/>
            <a:ext cx="511922" cy="239884"/>
          </a:xfrm>
          <a:prstGeom prst="rect">
            <a:avLst/>
          </a:prstGeom>
          <a:noFill/>
          <a:ln w="19050">
            <a:solidFill>
              <a:srgbClr val="FF0000"/>
            </a:solidFill>
          </a:ln>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308EDB31-EC57-B6A2-7615-EAC9AA565C79}"/>
              </a:ext>
            </a:extLst>
          </p:cNvPr>
          <p:cNvSpPr txBox="1"/>
          <p:nvPr/>
        </p:nvSpPr>
        <p:spPr>
          <a:xfrm>
            <a:off x="8897693" y="3793851"/>
            <a:ext cx="511922" cy="239884"/>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1401581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117</a:t>
            </a:fld>
            <a:endParaRPr kumimoji="1" lang="zh-CN" altLang="en-US"/>
          </a:p>
        </p:txBody>
      </p:sp>
      <p:sp>
        <p:nvSpPr>
          <p:cNvPr id="4" name="内容占位符 3">
            <a:extLst>
              <a:ext uri="{FF2B5EF4-FFF2-40B4-BE49-F238E27FC236}">
                <a16:creationId xmlns:a16="http://schemas.microsoft.com/office/drawing/2014/main" id="{00FA8289-1AA5-8B36-B6C1-B56DC6E4746A}"/>
              </a:ext>
            </a:extLst>
          </p:cNvPr>
          <p:cNvSpPr>
            <a:spLocks noGrp="1"/>
          </p:cNvSpPr>
          <p:nvPr>
            <p:ph sz="quarter" idx="11"/>
          </p:nvPr>
        </p:nvSpPr>
        <p:spPr>
          <a:xfrm>
            <a:off x="838200" y="1218610"/>
            <a:ext cx="10515600" cy="731211"/>
          </a:xfrm>
        </p:spPr>
        <p:txBody>
          <a:bodyPr>
            <a:normAutofit/>
          </a:bodyPr>
          <a:lstStyle/>
          <a:p>
            <a:pPr algn="just"/>
            <a:r>
              <a:rPr lang="zh-CN" altLang="en-US" sz="2400" kern="100" dirty="0">
                <a:ea typeface="宋体" panose="02010600030101010101" pitchFamily="2" charset="-122"/>
              </a:rPr>
              <a:t>从不良贷款来看，工商银行不良贷款率偏高，总量也较大</a:t>
            </a:r>
            <a:endParaRPr lang="zh-CN" altLang="zh-CN" sz="2400" kern="100" dirty="0">
              <a:ea typeface="宋体" panose="02010600030101010101" pitchFamily="2" charset="-122"/>
            </a:endParaRPr>
          </a:p>
        </p:txBody>
      </p:sp>
      <p:pic>
        <p:nvPicPr>
          <p:cNvPr id="8" name="图片 7">
            <a:extLst>
              <a:ext uri="{FF2B5EF4-FFF2-40B4-BE49-F238E27FC236}">
                <a16:creationId xmlns:a16="http://schemas.microsoft.com/office/drawing/2014/main" id="{E8E861FC-9FEA-CF9D-52F9-F31F5896D976}"/>
              </a:ext>
            </a:extLst>
          </p:cNvPr>
          <p:cNvPicPr>
            <a:picLocks noChangeAspect="1"/>
          </p:cNvPicPr>
          <p:nvPr/>
        </p:nvPicPr>
        <p:blipFill>
          <a:blip r:embed="rId2"/>
          <a:stretch>
            <a:fillRect/>
          </a:stretch>
        </p:blipFill>
        <p:spPr>
          <a:xfrm>
            <a:off x="6749364" y="2504594"/>
            <a:ext cx="4705350" cy="2497804"/>
          </a:xfrm>
          <a:prstGeom prst="rect">
            <a:avLst/>
          </a:prstGeom>
        </p:spPr>
      </p:pic>
      <p:pic>
        <p:nvPicPr>
          <p:cNvPr id="10" name="图片 9">
            <a:extLst>
              <a:ext uri="{FF2B5EF4-FFF2-40B4-BE49-F238E27FC236}">
                <a16:creationId xmlns:a16="http://schemas.microsoft.com/office/drawing/2014/main" id="{1365748D-5B3D-92D2-3A42-FBB2F3F2725A}"/>
              </a:ext>
            </a:extLst>
          </p:cNvPr>
          <p:cNvPicPr>
            <a:picLocks noChangeAspect="1"/>
          </p:cNvPicPr>
          <p:nvPr/>
        </p:nvPicPr>
        <p:blipFill>
          <a:blip r:embed="rId3"/>
          <a:stretch>
            <a:fillRect/>
          </a:stretch>
        </p:blipFill>
        <p:spPr>
          <a:xfrm>
            <a:off x="561743" y="2598813"/>
            <a:ext cx="5961606" cy="2309367"/>
          </a:xfrm>
          <a:prstGeom prst="rect">
            <a:avLst/>
          </a:prstGeom>
        </p:spPr>
      </p:pic>
      <p:sp>
        <p:nvSpPr>
          <p:cNvPr id="5" name="文本框 4">
            <a:extLst>
              <a:ext uri="{FF2B5EF4-FFF2-40B4-BE49-F238E27FC236}">
                <a16:creationId xmlns:a16="http://schemas.microsoft.com/office/drawing/2014/main" id="{C934A77E-D92C-34FF-ED83-78CEFE9AF830}"/>
              </a:ext>
            </a:extLst>
          </p:cNvPr>
          <p:cNvSpPr txBox="1"/>
          <p:nvPr/>
        </p:nvSpPr>
        <p:spPr>
          <a:xfrm>
            <a:off x="5758568" y="4406593"/>
            <a:ext cx="511922" cy="239884"/>
          </a:xfrm>
          <a:prstGeom prst="rect">
            <a:avLst/>
          </a:prstGeom>
          <a:noFill/>
          <a:ln w="19050">
            <a:solidFill>
              <a:srgbClr val="FF0000"/>
            </a:solidFill>
          </a:ln>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85754442-1D00-014D-4EC0-4A76CDA88E1C}"/>
              </a:ext>
            </a:extLst>
          </p:cNvPr>
          <p:cNvSpPr txBox="1"/>
          <p:nvPr/>
        </p:nvSpPr>
        <p:spPr>
          <a:xfrm>
            <a:off x="10841878" y="3790266"/>
            <a:ext cx="511922" cy="239884"/>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3470174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118</a:t>
            </a:fld>
            <a:endParaRPr kumimoji="1" lang="zh-CN" altLang="en-US"/>
          </a:p>
        </p:txBody>
      </p:sp>
      <p:sp>
        <p:nvSpPr>
          <p:cNvPr id="4" name="内容占位符 3">
            <a:extLst>
              <a:ext uri="{FF2B5EF4-FFF2-40B4-BE49-F238E27FC236}">
                <a16:creationId xmlns:a16="http://schemas.microsoft.com/office/drawing/2014/main" id="{00FA8289-1AA5-8B36-B6C1-B56DC6E4746A}"/>
              </a:ext>
            </a:extLst>
          </p:cNvPr>
          <p:cNvSpPr>
            <a:spLocks noGrp="1"/>
          </p:cNvSpPr>
          <p:nvPr>
            <p:ph sz="quarter" idx="11"/>
          </p:nvPr>
        </p:nvSpPr>
        <p:spPr>
          <a:xfrm>
            <a:off x="838200" y="1218610"/>
            <a:ext cx="10515600" cy="731211"/>
          </a:xfrm>
        </p:spPr>
        <p:txBody>
          <a:bodyPr>
            <a:normAutofit fontScale="70000" lnSpcReduction="20000"/>
          </a:bodyPr>
          <a:lstStyle/>
          <a:p>
            <a:pPr algn="just"/>
            <a:r>
              <a:rPr lang="zh-CN" altLang="en-US" sz="2400" kern="100" dirty="0">
                <a:ea typeface="宋体" panose="02010600030101010101" pitchFamily="2" charset="-122"/>
              </a:rPr>
              <a:t>从不良贷款结构来看，工商银行不良贷款率偏高主要由于公司类贷款的不良率远高于招商银行，而工商银行的个人贷款的贷款质量要由优于招商银行</a:t>
            </a:r>
            <a:endParaRPr lang="zh-CN" altLang="zh-CN" sz="2400" kern="100" dirty="0">
              <a:ea typeface="宋体" panose="02010600030101010101" pitchFamily="2" charset="-122"/>
            </a:endParaRPr>
          </a:p>
        </p:txBody>
      </p:sp>
      <p:pic>
        <p:nvPicPr>
          <p:cNvPr id="6" name="图片 5">
            <a:extLst>
              <a:ext uri="{FF2B5EF4-FFF2-40B4-BE49-F238E27FC236}">
                <a16:creationId xmlns:a16="http://schemas.microsoft.com/office/drawing/2014/main" id="{2F322400-98AF-6F6F-17D2-22E0BE9377E9}"/>
              </a:ext>
            </a:extLst>
          </p:cNvPr>
          <p:cNvPicPr>
            <a:picLocks noChangeAspect="1"/>
          </p:cNvPicPr>
          <p:nvPr/>
        </p:nvPicPr>
        <p:blipFill>
          <a:blip r:embed="rId2"/>
          <a:stretch>
            <a:fillRect/>
          </a:stretch>
        </p:blipFill>
        <p:spPr>
          <a:xfrm>
            <a:off x="939114" y="2183778"/>
            <a:ext cx="4514850" cy="3829050"/>
          </a:xfrm>
          <a:prstGeom prst="rect">
            <a:avLst/>
          </a:prstGeom>
        </p:spPr>
      </p:pic>
      <p:pic>
        <p:nvPicPr>
          <p:cNvPr id="9" name="图片 8">
            <a:extLst>
              <a:ext uri="{FF2B5EF4-FFF2-40B4-BE49-F238E27FC236}">
                <a16:creationId xmlns:a16="http://schemas.microsoft.com/office/drawing/2014/main" id="{E9D99E86-6CFD-A102-4C31-A2F579195FCD}"/>
              </a:ext>
            </a:extLst>
          </p:cNvPr>
          <p:cNvPicPr>
            <a:picLocks noChangeAspect="1"/>
          </p:cNvPicPr>
          <p:nvPr/>
        </p:nvPicPr>
        <p:blipFill>
          <a:blip r:embed="rId3"/>
          <a:stretch>
            <a:fillRect/>
          </a:stretch>
        </p:blipFill>
        <p:spPr>
          <a:xfrm>
            <a:off x="6160041" y="2183778"/>
            <a:ext cx="4905097" cy="3829050"/>
          </a:xfrm>
          <a:prstGeom prst="rect">
            <a:avLst/>
          </a:prstGeom>
        </p:spPr>
      </p:pic>
      <p:sp>
        <p:nvSpPr>
          <p:cNvPr id="5" name="文本框 4">
            <a:extLst>
              <a:ext uri="{FF2B5EF4-FFF2-40B4-BE49-F238E27FC236}">
                <a16:creationId xmlns:a16="http://schemas.microsoft.com/office/drawing/2014/main" id="{C22AE326-8ADA-1D88-2F3A-F966E31565D8}"/>
              </a:ext>
            </a:extLst>
          </p:cNvPr>
          <p:cNvSpPr txBox="1"/>
          <p:nvPr/>
        </p:nvSpPr>
        <p:spPr>
          <a:xfrm>
            <a:off x="4942042" y="2965229"/>
            <a:ext cx="511922" cy="239884"/>
          </a:xfrm>
          <a:prstGeom prst="rect">
            <a:avLst/>
          </a:prstGeom>
          <a:noFill/>
          <a:ln w="19050">
            <a:solidFill>
              <a:srgbClr val="FF0000"/>
            </a:solidFill>
          </a:ln>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2229DFEA-71B0-EF3D-6A19-1EE70A81F8B6}"/>
              </a:ext>
            </a:extLst>
          </p:cNvPr>
          <p:cNvSpPr txBox="1"/>
          <p:nvPr/>
        </p:nvSpPr>
        <p:spPr>
          <a:xfrm>
            <a:off x="10448867" y="3357513"/>
            <a:ext cx="511922" cy="239884"/>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30638567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119</a:t>
            </a:fld>
            <a:endParaRPr kumimoji="1" lang="zh-CN" altLang="en-US"/>
          </a:p>
        </p:txBody>
      </p:sp>
      <p:sp>
        <p:nvSpPr>
          <p:cNvPr id="4" name="内容占位符 3">
            <a:extLst>
              <a:ext uri="{FF2B5EF4-FFF2-40B4-BE49-F238E27FC236}">
                <a16:creationId xmlns:a16="http://schemas.microsoft.com/office/drawing/2014/main" id="{00FA8289-1AA5-8B36-B6C1-B56DC6E4746A}"/>
              </a:ext>
            </a:extLst>
          </p:cNvPr>
          <p:cNvSpPr>
            <a:spLocks noGrp="1"/>
          </p:cNvSpPr>
          <p:nvPr>
            <p:ph sz="quarter" idx="11"/>
          </p:nvPr>
        </p:nvSpPr>
        <p:spPr>
          <a:xfrm>
            <a:off x="838200" y="1218610"/>
            <a:ext cx="10515600" cy="731211"/>
          </a:xfrm>
        </p:spPr>
        <p:txBody>
          <a:bodyPr>
            <a:normAutofit fontScale="70000" lnSpcReduction="20000"/>
          </a:bodyPr>
          <a:lstStyle/>
          <a:p>
            <a:pPr algn="just"/>
            <a:r>
              <a:rPr lang="zh-CN" altLang="en-US" sz="2400" kern="100" dirty="0">
                <a:ea typeface="宋体" panose="02010600030101010101" pitchFamily="2" charset="-122"/>
              </a:rPr>
              <a:t>从不良贷款行业分布来看，工商银行不良贷款率偏高主要涉及房地产业、批发零售业和建筑业，而招商银行的不良贷款主要涉及房地产业和其他（包括农、林、牧、渔，住宿和餐饮，卫生和社会工作等行业）</a:t>
            </a:r>
            <a:endParaRPr lang="zh-CN" altLang="zh-CN" sz="2400" kern="100" dirty="0">
              <a:ea typeface="宋体" panose="02010600030101010101" pitchFamily="2" charset="-122"/>
            </a:endParaRPr>
          </a:p>
        </p:txBody>
      </p:sp>
      <p:pic>
        <p:nvPicPr>
          <p:cNvPr id="7" name="图片 6">
            <a:extLst>
              <a:ext uri="{FF2B5EF4-FFF2-40B4-BE49-F238E27FC236}">
                <a16:creationId xmlns:a16="http://schemas.microsoft.com/office/drawing/2014/main" id="{D47302A3-C8FA-0669-1415-DCF19F38430E}"/>
              </a:ext>
            </a:extLst>
          </p:cNvPr>
          <p:cNvPicPr>
            <a:picLocks noChangeAspect="1"/>
          </p:cNvPicPr>
          <p:nvPr/>
        </p:nvPicPr>
        <p:blipFill>
          <a:blip r:embed="rId2"/>
          <a:stretch>
            <a:fillRect/>
          </a:stretch>
        </p:blipFill>
        <p:spPr>
          <a:xfrm>
            <a:off x="1418881" y="2043141"/>
            <a:ext cx="4123211" cy="4707185"/>
          </a:xfrm>
          <a:prstGeom prst="rect">
            <a:avLst/>
          </a:prstGeom>
        </p:spPr>
      </p:pic>
      <p:pic>
        <p:nvPicPr>
          <p:cNvPr id="12" name="图片 11">
            <a:extLst>
              <a:ext uri="{FF2B5EF4-FFF2-40B4-BE49-F238E27FC236}">
                <a16:creationId xmlns:a16="http://schemas.microsoft.com/office/drawing/2014/main" id="{65015963-5F3B-B292-8B5B-4A6A70D8AA4C}"/>
              </a:ext>
            </a:extLst>
          </p:cNvPr>
          <p:cNvPicPr>
            <a:picLocks noChangeAspect="1"/>
          </p:cNvPicPr>
          <p:nvPr/>
        </p:nvPicPr>
        <p:blipFill>
          <a:blip r:embed="rId3"/>
          <a:stretch>
            <a:fillRect/>
          </a:stretch>
        </p:blipFill>
        <p:spPr>
          <a:xfrm>
            <a:off x="5731882" y="2150815"/>
            <a:ext cx="4680363" cy="4707185"/>
          </a:xfrm>
          <a:prstGeom prst="rect">
            <a:avLst/>
          </a:prstGeom>
        </p:spPr>
      </p:pic>
      <p:sp>
        <p:nvSpPr>
          <p:cNvPr id="6" name="文本框 5">
            <a:extLst>
              <a:ext uri="{FF2B5EF4-FFF2-40B4-BE49-F238E27FC236}">
                <a16:creationId xmlns:a16="http://schemas.microsoft.com/office/drawing/2014/main" id="{DF01BE09-677F-E793-A78B-4E836B6A5F80}"/>
              </a:ext>
            </a:extLst>
          </p:cNvPr>
          <p:cNvSpPr txBox="1"/>
          <p:nvPr/>
        </p:nvSpPr>
        <p:spPr>
          <a:xfrm>
            <a:off x="5062314" y="3171048"/>
            <a:ext cx="421452" cy="146102"/>
          </a:xfrm>
          <a:prstGeom prst="rect">
            <a:avLst/>
          </a:prstGeom>
          <a:noFill/>
          <a:ln w="19050">
            <a:solidFill>
              <a:srgbClr val="FF0000"/>
            </a:solidFill>
          </a:ln>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02776963-386F-7000-ECBD-8C95E9FB132B}"/>
              </a:ext>
            </a:extLst>
          </p:cNvPr>
          <p:cNvSpPr txBox="1"/>
          <p:nvPr/>
        </p:nvSpPr>
        <p:spPr>
          <a:xfrm>
            <a:off x="5120640" y="5868685"/>
            <a:ext cx="421452" cy="146102"/>
          </a:xfrm>
          <a:prstGeom prst="rect">
            <a:avLst/>
          </a:prstGeom>
          <a:noFill/>
          <a:ln w="19050">
            <a:solidFill>
              <a:srgbClr val="FF0000"/>
            </a:solidFill>
          </a:ln>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9E9A3B0D-A2A8-9BCD-7121-9F33EFF6B3A7}"/>
              </a:ext>
            </a:extLst>
          </p:cNvPr>
          <p:cNvSpPr txBox="1"/>
          <p:nvPr/>
        </p:nvSpPr>
        <p:spPr>
          <a:xfrm>
            <a:off x="9872388" y="5186153"/>
            <a:ext cx="421452" cy="146102"/>
          </a:xfrm>
          <a:prstGeom prst="rect">
            <a:avLst/>
          </a:prstGeom>
          <a:noFill/>
          <a:ln w="19050">
            <a:solidFill>
              <a:srgbClr val="FF0000"/>
            </a:solidFill>
          </a:ln>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6212CDB5-8D40-4F95-554D-9FB0118E8B1C}"/>
              </a:ext>
            </a:extLst>
          </p:cNvPr>
          <p:cNvSpPr txBox="1"/>
          <p:nvPr/>
        </p:nvSpPr>
        <p:spPr>
          <a:xfrm>
            <a:off x="9872388" y="5411314"/>
            <a:ext cx="421452" cy="146102"/>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7353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：金价变动</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12</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4823292"/>
          </a:xfrm>
        </p:spPr>
        <p:txBody>
          <a:bodyPr>
            <a:normAutofit/>
          </a:bodyPr>
          <a:lstStyle/>
          <a:p>
            <a:pPr algn="just"/>
            <a:r>
              <a:rPr lang="en-US" altLang="zh-CN" sz="2000" kern="100" dirty="0">
                <a:effectLst/>
                <a:latin typeface="宋体" panose="02010600030101010101" pitchFamily="2" charset="-122"/>
                <a:ea typeface="宋体" panose="02010600030101010101" pitchFamily="2" charset="-122"/>
              </a:rPr>
              <a:t>2008</a:t>
            </a:r>
            <a:r>
              <a:rPr lang="zh-CN" altLang="zh-CN" sz="2000" kern="100" dirty="0">
                <a:effectLst/>
                <a:latin typeface="宋体" panose="02010600030101010101" pitchFamily="2" charset="-122"/>
                <a:ea typeface="宋体" panose="02010600030101010101" pitchFamily="2" charset="-122"/>
              </a:rPr>
              <a:t>年到</a:t>
            </a:r>
            <a:r>
              <a:rPr lang="en-US" altLang="zh-CN" sz="2000" kern="100" dirty="0">
                <a:effectLst/>
                <a:latin typeface="宋体" panose="02010600030101010101" pitchFamily="2" charset="-122"/>
                <a:ea typeface="宋体" panose="02010600030101010101" pitchFamily="2" charset="-122"/>
              </a:rPr>
              <a:t>2022</a:t>
            </a:r>
            <a:r>
              <a:rPr lang="zh-CN" altLang="zh-CN" sz="2000" kern="100" dirty="0">
                <a:effectLst/>
                <a:latin typeface="宋体" panose="02010600030101010101" pitchFamily="2" charset="-122"/>
                <a:ea typeface="宋体" panose="02010600030101010101" pitchFamily="2" charset="-122"/>
              </a:rPr>
              <a:t>年，有</a:t>
            </a:r>
            <a:r>
              <a:rPr lang="en-US" altLang="zh-CN" sz="2000" kern="100" dirty="0">
                <a:effectLst/>
                <a:latin typeface="宋体" panose="02010600030101010101" pitchFamily="2" charset="-122"/>
                <a:ea typeface="宋体" panose="02010600030101010101" pitchFamily="2" charset="-122"/>
              </a:rPr>
              <a:t>1/3</a:t>
            </a:r>
            <a:r>
              <a:rPr lang="zh-CN" altLang="zh-CN" sz="2000" kern="100" dirty="0">
                <a:effectLst/>
                <a:latin typeface="宋体" panose="02010600030101010101" pitchFamily="2" charset="-122"/>
                <a:ea typeface="宋体" panose="02010600030101010101" pitchFamily="2" charset="-122"/>
              </a:rPr>
              <a:t>的时间黄金租借利率都是负数。找央行借</a:t>
            </a:r>
            <a:r>
              <a:rPr lang="en-US" altLang="zh-CN" sz="2000" kern="100" dirty="0">
                <a:effectLst/>
                <a:latin typeface="宋体" panose="02010600030101010101" pitchFamily="2" charset="-122"/>
                <a:ea typeface="宋体" panose="02010600030101010101" pitchFamily="2" charset="-122"/>
              </a:rPr>
              <a:t>10</a:t>
            </a:r>
            <a:r>
              <a:rPr lang="zh-CN" altLang="zh-CN" sz="2000" kern="100" dirty="0">
                <a:effectLst/>
                <a:latin typeface="宋体" panose="02010600030101010101" pitchFamily="2" charset="-122"/>
                <a:ea typeface="宋体" panose="02010600030101010101" pitchFamily="2" charset="-122"/>
              </a:rPr>
              <a:t>吨黄金，只用还</a:t>
            </a:r>
            <a:r>
              <a:rPr lang="en-US" altLang="zh-CN" sz="2000" kern="100" dirty="0">
                <a:effectLst/>
                <a:latin typeface="宋体" panose="02010600030101010101" pitchFamily="2" charset="-122"/>
                <a:ea typeface="宋体" panose="02010600030101010101" pitchFamily="2" charset="-122"/>
              </a:rPr>
              <a:t>9.</a:t>
            </a:r>
            <a:r>
              <a:rPr lang="zh-CN" altLang="zh-CN" sz="2000" kern="100" dirty="0">
                <a:effectLst/>
                <a:latin typeface="宋体" panose="02010600030101010101" pitchFamily="2" charset="-122"/>
                <a:ea typeface="宋体" panose="02010600030101010101" pitchFamily="2" charset="-122"/>
              </a:rPr>
              <a:t>几吨，买卖划算，储金银行就有动力借黄金，开空单，压低金价之后买回来还给央行。尤其是</a:t>
            </a:r>
            <a:r>
              <a:rPr lang="en-US" altLang="zh-CN" sz="2000" kern="100" dirty="0">
                <a:effectLst/>
                <a:latin typeface="宋体" panose="02010600030101010101" pitchFamily="2" charset="-122"/>
                <a:ea typeface="宋体" panose="02010600030101010101" pitchFamily="2" charset="-122"/>
              </a:rPr>
              <a:t>2020</a:t>
            </a:r>
            <a:r>
              <a:rPr lang="zh-CN" altLang="zh-CN" sz="2000" kern="100" dirty="0">
                <a:effectLst/>
                <a:latin typeface="宋体" panose="02010600030101010101" pitchFamily="2" charset="-122"/>
                <a:ea typeface="宋体" panose="02010600030101010101" pitchFamily="2" charset="-122"/>
              </a:rPr>
              <a:t>年到</a:t>
            </a:r>
            <a:r>
              <a:rPr lang="en-US" altLang="zh-CN" sz="2000" kern="100" dirty="0">
                <a:effectLst/>
                <a:latin typeface="宋体" panose="02010600030101010101" pitchFamily="2" charset="-122"/>
                <a:ea typeface="宋体" panose="02010600030101010101" pitchFamily="2" charset="-122"/>
              </a:rPr>
              <a:t>2022</a:t>
            </a:r>
            <a:r>
              <a:rPr lang="zh-CN" altLang="zh-CN" sz="2000" kern="100" dirty="0">
                <a:effectLst/>
                <a:latin typeface="宋体" panose="02010600030101010101" pitchFamily="2" charset="-122"/>
                <a:ea typeface="宋体" panose="02010600030101010101" pitchFamily="2" charset="-122"/>
              </a:rPr>
              <a:t>年，黄金租借利率负的离谱，导致黄金一直在</a:t>
            </a:r>
            <a:r>
              <a:rPr lang="en-US" altLang="zh-CN" sz="2000" kern="100" dirty="0">
                <a:effectLst/>
                <a:latin typeface="宋体" panose="02010600030101010101" pitchFamily="2" charset="-122"/>
                <a:ea typeface="宋体" panose="02010600030101010101" pitchFamily="2" charset="-122"/>
              </a:rPr>
              <a:t>1800-2000</a:t>
            </a:r>
            <a:r>
              <a:rPr lang="zh-CN" altLang="zh-CN" sz="2000" kern="100" dirty="0">
                <a:effectLst/>
                <a:latin typeface="宋体" panose="02010600030101010101" pitchFamily="2" charset="-122"/>
                <a:ea typeface="宋体" panose="02010600030101010101" pitchFamily="2" charset="-122"/>
              </a:rPr>
              <a:t>徘徊。</a:t>
            </a:r>
            <a:endParaRPr lang="en-US" altLang="zh-CN" sz="2000" kern="100" dirty="0">
              <a:effectLst/>
              <a:latin typeface="宋体" panose="02010600030101010101" pitchFamily="2" charset="-122"/>
              <a:ea typeface="宋体" panose="02010600030101010101" pitchFamily="2" charset="-122"/>
            </a:endParaRPr>
          </a:p>
          <a:p>
            <a:pPr algn="just"/>
            <a:endParaRPr lang="zh-CN" altLang="zh-CN" sz="28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005409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120</a:t>
            </a:fld>
            <a:endParaRPr kumimoji="1" lang="zh-CN" altLang="en-US"/>
          </a:p>
        </p:txBody>
      </p:sp>
      <p:pic>
        <p:nvPicPr>
          <p:cNvPr id="14" name="图片 13">
            <a:extLst>
              <a:ext uri="{FF2B5EF4-FFF2-40B4-BE49-F238E27FC236}">
                <a16:creationId xmlns:a16="http://schemas.microsoft.com/office/drawing/2014/main" id="{D2553CD4-85B7-6DC5-D9DF-30362D73B440}"/>
              </a:ext>
            </a:extLst>
          </p:cNvPr>
          <p:cNvPicPr>
            <a:picLocks noChangeAspect="1"/>
          </p:cNvPicPr>
          <p:nvPr/>
        </p:nvPicPr>
        <p:blipFill>
          <a:blip r:embed="rId2"/>
          <a:stretch>
            <a:fillRect/>
          </a:stretch>
        </p:blipFill>
        <p:spPr>
          <a:xfrm>
            <a:off x="330772" y="2937283"/>
            <a:ext cx="5847699" cy="1785546"/>
          </a:xfrm>
          <a:prstGeom prst="rect">
            <a:avLst/>
          </a:prstGeom>
        </p:spPr>
      </p:pic>
      <p:pic>
        <p:nvPicPr>
          <p:cNvPr id="16" name="图片 15">
            <a:extLst>
              <a:ext uri="{FF2B5EF4-FFF2-40B4-BE49-F238E27FC236}">
                <a16:creationId xmlns:a16="http://schemas.microsoft.com/office/drawing/2014/main" id="{48DE8608-9C6B-AD03-6E7D-07B624312475}"/>
              </a:ext>
            </a:extLst>
          </p:cNvPr>
          <p:cNvPicPr>
            <a:picLocks noChangeAspect="1"/>
          </p:cNvPicPr>
          <p:nvPr/>
        </p:nvPicPr>
        <p:blipFill>
          <a:blip r:embed="rId3"/>
          <a:stretch>
            <a:fillRect/>
          </a:stretch>
        </p:blipFill>
        <p:spPr>
          <a:xfrm>
            <a:off x="6231955" y="2424111"/>
            <a:ext cx="5511895" cy="2534387"/>
          </a:xfrm>
          <a:prstGeom prst="rect">
            <a:avLst/>
          </a:prstGeom>
        </p:spPr>
      </p:pic>
      <p:sp>
        <p:nvSpPr>
          <p:cNvPr id="17" name="内容占位符 3">
            <a:extLst>
              <a:ext uri="{FF2B5EF4-FFF2-40B4-BE49-F238E27FC236}">
                <a16:creationId xmlns:a16="http://schemas.microsoft.com/office/drawing/2014/main" id="{BFFE0F9F-BF40-DF52-4243-32BCDC3C68C9}"/>
              </a:ext>
            </a:extLst>
          </p:cNvPr>
          <p:cNvSpPr>
            <a:spLocks noGrp="1"/>
          </p:cNvSpPr>
          <p:nvPr>
            <p:ph sz="quarter" idx="11"/>
          </p:nvPr>
        </p:nvSpPr>
        <p:spPr>
          <a:xfrm>
            <a:off x="330772" y="1470655"/>
            <a:ext cx="10515600" cy="731211"/>
          </a:xfrm>
        </p:spPr>
        <p:txBody>
          <a:bodyPr>
            <a:normAutofit fontScale="77500" lnSpcReduction="20000"/>
          </a:bodyPr>
          <a:lstStyle/>
          <a:p>
            <a:pPr algn="just"/>
            <a:r>
              <a:rPr lang="zh-CN" altLang="en-US" sz="2400" kern="100" dirty="0">
                <a:ea typeface="宋体" panose="02010600030101010101" pitchFamily="2" charset="-122"/>
              </a:rPr>
              <a:t>从迁徙率来看，前三类迁徙率招商银行均高于工商银行，而可疑类的迁徙率工商银行显著较高</a:t>
            </a:r>
            <a:endParaRPr lang="zh-CN" altLang="zh-CN" sz="2400" kern="100" dirty="0">
              <a:ea typeface="宋体" panose="02010600030101010101" pitchFamily="2" charset="-122"/>
            </a:endParaRPr>
          </a:p>
        </p:txBody>
      </p:sp>
      <p:sp>
        <p:nvSpPr>
          <p:cNvPr id="4" name="文本框 3">
            <a:extLst>
              <a:ext uri="{FF2B5EF4-FFF2-40B4-BE49-F238E27FC236}">
                <a16:creationId xmlns:a16="http://schemas.microsoft.com/office/drawing/2014/main" id="{453BC242-87A7-BACA-FAD9-014AD69AFBBA}"/>
              </a:ext>
            </a:extLst>
          </p:cNvPr>
          <p:cNvSpPr txBox="1"/>
          <p:nvPr/>
        </p:nvSpPr>
        <p:spPr>
          <a:xfrm>
            <a:off x="3876813" y="4068165"/>
            <a:ext cx="511922" cy="239884"/>
          </a:xfrm>
          <a:prstGeom prst="rect">
            <a:avLst/>
          </a:prstGeom>
          <a:noFill/>
          <a:ln w="19050">
            <a:solidFill>
              <a:srgbClr val="FF0000"/>
            </a:solidFill>
          </a:ln>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8CB17260-BCF3-BE02-99E4-AF53B6E706EE}"/>
              </a:ext>
            </a:extLst>
          </p:cNvPr>
          <p:cNvSpPr txBox="1"/>
          <p:nvPr/>
        </p:nvSpPr>
        <p:spPr>
          <a:xfrm>
            <a:off x="9110461" y="4294408"/>
            <a:ext cx="511922" cy="239884"/>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413488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121</a:t>
            </a:fld>
            <a:endParaRPr kumimoji="1" lang="zh-CN" altLang="en-US"/>
          </a:p>
        </p:txBody>
      </p:sp>
      <p:sp>
        <p:nvSpPr>
          <p:cNvPr id="17" name="内容占位符 3">
            <a:extLst>
              <a:ext uri="{FF2B5EF4-FFF2-40B4-BE49-F238E27FC236}">
                <a16:creationId xmlns:a16="http://schemas.microsoft.com/office/drawing/2014/main" id="{BFFE0F9F-BF40-DF52-4243-32BCDC3C68C9}"/>
              </a:ext>
            </a:extLst>
          </p:cNvPr>
          <p:cNvSpPr>
            <a:spLocks noGrp="1"/>
          </p:cNvSpPr>
          <p:nvPr>
            <p:ph sz="quarter" idx="11"/>
          </p:nvPr>
        </p:nvSpPr>
        <p:spPr>
          <a:xfrm>
            <a:off x="330772" y="1470655"/>
            <a:ext cx="5872065" cy="1244265"/>
          </a:xfrm>
        </p:spPr>
        <p:txBody>
          <a:bodyPr>
            <a:normAutofit fontScale="85000" lnSpcReduction="20000"/>
          </a:bodyPr>
          <a:lstStyle/>
          <a:p>
            <a:pPr algn="just"/>
            <a:r>
              <a:rPr lang="zh-CN" altLang="en-US" sz="2400" kern="100" dirty="0">
                <a:ea typeface="宋体" panose="02010600030101010101" pitchFamily="2" charset="-122"/>
              </a:rPr>
              <a:t>从资本充足率来看，工商银行的核心一级资本充足率，一级资本充足率和资本充足率均高于招商银行，抗风险能力更强。</a:t>
            </a:r>
            <a:endParaRPr lang="zh-CN" altLang="zh-CN" sz="2400" kern="100" dirty="0">
              <a:ea typeface="宋体" panose="02010600030101010101" pitchFamily="2" charset="-122"/>
            </a:endParaRPr>
          </a:p>
        </p:txBody>
      </p:sp>
      <p:pic>
        <p:nvPicPr>
          <p:cNvPr id="5" name="图片 4">
            <a:extLst>
              <a:ext uri="{FF2B5EF4-FFF2-40B4-BE49-F238E27FC236}">
                <a16:creationId xmlns:a16="http://schemas.microsoft.com/office/drawing/2014/main" id="{18C62741-3AF1-0E74-A6CE-C08D9B5C21BA}"/>
              </a:ext>
            </a:extLst>
          </p:cNvPr>
          <p:cNvPicPr>
            <a:picLocks noChangeAspect="1"/>
          </p:cNvPicPr>
          <p:nvPr/>
        </p:nvPicPr>
        <p:blipFill>
          <a:blip r:embed="rId2"/>
          <a:stretch>
            <a:fillRect/>
          </a:stretch>
        </p:blipFill>
        <p:spPr>
          <a:xfrm>
            <a:off x="6943725" y="679838"/>
            <a:ext cx="5248275" cy="5905500"/>
          </a:xfrm>
          <a:prstGeom prst="rect">
            <a:avLst/>
          </a:prstGeom>
        </p:spPr>
      </p:pic>
      <p:pic>
        <p:nvPicPr>
          <p:cNvPr id="7" name="图片 6">
            <a:extLst>
              <a:ext uri="{FF2B5EF4-FFF2-40B4-BE49-F238E27FC236}">
                <a16:creationId xmlns:a16="http://schemas.microsoft.com/office/drawing/2014/main" id="{15D6D6B5-E74C-796E-BC3F-115975B9680E}"/>
              </a:ext>
            </a:extLst>
          </p:cNvPr>
          <p:cNvPicPr>
            <a:picLocks noChangeAspect="1"/>
          </p:cNvPicPr>
          <p:nvPr/>
        </p:nvPicPr>
        <p:blipFill>
          <a:blip r:embed="rId3"/>
          <a:stretch>
            <a:fillRect/>
          </a:stretch>
        </p:blipFill>
        <p:spPr>
          <a:xfrm>
            <a:off x="1196467" y="2875488"/>
            <a:ext cx="4051809" cy="3477537"/>
          </a:xfrm>
          <a:prstGeom prst="rect">
            <a:avLst/>
          </a:prstGeom>
        </p:spPr>
      </p:pic>
      <p:sp>
        <p:nvSpPr>
          <p:cNvPr id="4" name="文本框 3">
            <a:extLst>
              <a:ext uri="{FF2B5EF4-FFF2-40B4-BE49-F238E27FC236}">
                <a16:creationId xmlns:a16="http://schemas.microsoft.com/office/drawing/2014/main" id="{66834EEA-B00D-2C8C-2CCD-DFAA0CC35A0A}"/>
              </a:ext>
            </a:extLst>
          </p:cNvPr>
          <p:cNvSpPr txBox="1"/>
          <p:nvPr/>
        </p:nvSpPr>
        <p:spPr>
          <a:xfrm>
            <a:off x="4640846" y="5415625"/>
            <a:ext cx="511922" cy="239884"/>
          </a:xfrm>
          <a:prstGeom prst="rect">
            <a:avLst/>
          </a:prstGeom>
          <a:noFill/>
          <a:ln w="19050">
            <a:solidFill>
              <a:srgbClr val="FF0000"/>
            </a:solidFill>
          </a:ln>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A1CCEDD3-39A6-8020-59D9-B9F42945F932}"/>
              </a:ext>
            </a:extLst>
          </p:cNvPr>
          <p:cNvSpPr txBox="1"/>
          <p:nvPr/>
        </p:nvSpPr>
        <p:spPr>
          <a:xfrm>
            <a:off x="11567396" y="6178162"/>
            <a:ext cx="511922" cy="239884"/>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3640310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122</a:t>
            </a:fld>
            <a:endParaRPr kumimoji="1" lang="zh-CN" altLang="en-US"/>
          </a:p>
        </p:txBody>
      </p:sp>
      <p:sp>
        <p:nvSpPr>
          <p:cNvPr id="17" name="内容占位符 3">
            <a:extLst>
              <a:ext uri="{FF2B5EF4-FFF2-40B4-BE49-F238E27FC236}">
                <a16:creationId xmlns:a16="http://schemas.microsoft.com/office/drawing/2014/main" id="{BFFE0F9F-BF40-DF52-4243-32BCDC3C68C9}"/>
              </a:ext>
            </a:extLst>
          </p:cNvPr>
          <p:cNvSpPr>
            <a:spLocks noGrp="1"/>
          </p:cNvSpPr>
          <p:nvPr>
            <p:ph sz="quarter" idx="11"/>
          </p:nvPr>
        </p:nvSpPr>
        <p:spPr>
          <a:xfrm>
            <a:off x="330772" y="1329253"/>
            <a:ext cx="10515600" cy="731211"/>
          </a:xfrm>
        </p:spPr>
        <p:txBody>
          <a:bodyPr>
            <a:normAutofit/>
          </a:bodyPr>
          <a:lstStyle/>
          <a:p>
            <a:pPr algn="just"/>
            <a:r>
              <a:rPr lang="zh-CN" altLang="en-US" sz="2400" kern="100" dirty="0">
                <a:ea typeface="宋体" panose="02010600030101010101" pitchFamily="2" charset="-122"/>
              </a:rPr>
              <a:t>工行：总损失吸收能力非资本债务工具发行在即（</a:t>
            </a:r>
            <a:r>
              <a:rPr lang="en-US" altLang="zh-CN" sz="2400" kern="100" dirty="0">
                <a:ea typeface="宋体" panose="02010600030101010101" pitchFamily="2" charset="-122"/>
              </a:rPr>
              <a:t>TLAC</a:t>
            </a:r>
            <a:r>
              <a:rPr lang="zh-CN" altLang="en-US" sz="2400" kern="100" dirty="0">
                <a:ea typeface="宋体" panose="02010600030101010101" pitchFamily="2" charset="-122"/>
              </a:rPr>
              <a:t>债）</a:t>
            </a:r>
            <a:endParaRPr lang="zh-CN" altLang="zh-CN" sz="2400" kern="100" dirty="0">
              <a:ea typeface="宋体" panose="02010600030101010101" pitchFamily="2" charset="-122"/>
            </a:endParaRPr>
          </a:p>
        </p:txBody>
      </p:sp>
      <p:pic>
        <p:nvPicPr>
          <p:cNvPr id="5" name="图片 4">
            <a:extLst>
              <a:ext uri="{FF2B5EF4-FFF2-40B4-BE49-F238E27FC236}">
                <a16:creationId xmlns:a16="http://schemas.microsoft.com/office/drawing/2014/main" id="{73222B05-89CF-FCEE-83C4-B9F3CB0C68AE}"/>
              </a:ext>
            </a:extLst>
          </p:cNvPr>
          <p:cNvPicPr>
            <a:picLocks noChangeAspect="1"/>
          </p:cNvPicPr>
          <p:nvPr/>
        </p:nvPicPr>
        <p:blipFill>
          <a:blip r:embed="rId2"/>
          <a:stretch>
            <a:fillRect/>
          </a:stretch>
        </p:blipFill>
        <p:spPr>
          <a:xfrm>
            <a:off x="787569" y="2833461"/>
            <a:ext cx="8914730" cy="2869072"/>
          </a:xfrm>
          <a:prstGeom prst="rect">
            <a:avLst/>
          </a:prstGeom>
        </p:spPr>
      </p:pic>
    </p:spTree>
    <p:extLst>
      <p:ext uri="{BB962C8B-B14F-4D97-AF65-F5344CB8AC3E}">
        <p14:creationId xmlns:p14="http://schemas.microsoft.com/office/powerpoint/2010/main" val="19475813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123</a:t>
            </a:fld>
            <a:endParaRPr kumimoji="1" lang="zh-CN" altLang="en-US"/>
          </a:p>
        </p:txBody>
      </p:sp>
      <p:sp>
        <p:nvSpPr>
          <p:cNvPr id="7" name="文本框 6">
            <a:extLst>
              <a:ext uri="{FF2B5EF4-FFF2-40B4-BE49-F238E27FC236}">
                <a16:creationId xmlns:a16="http://schemas.microsoft.com/office/drawing/2014/main" id="{93598384-EC3F-A865-09F6-460D0A9CEBF9}"/>
              </a:ext>
            </a:extLst>
          </p:cNvPr>
          <p:cNvSpPr txBox="1"/>
          <p:nvPr/>
        </p:nvSpPr>
        <p:spPr>
          <a:xfrm>
            <a:off x="358219" y="1370412"/>
            <a:ext cx="11265030" cy="332975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2400" dirty="0">
                <a:latin typeface="宋体" panose="02010600030101010101" pitchFamily="2" charset="-122"/>
                <a:ea typeface="宋体" panose="02010600030101010101" pitchFamily="2" charset="-122"/>
              </a:rPr>
              <a:t>TLAC (Total Loss-Absorbing Capacity)</a:t>
            </a:r>
            <a:r>
              <a:rPr lang="zh-CN" altLang="en-US" sz="2400" dirty="0">
                <a:latin typeface="宋体" panose="02010600030101010101" pitchFamily="2" charset="-122"/>
                <a:ea typeface="宋体" panose="02010600030101010101" pitchFamily="2" charset="-122"/>
              </a:rPr>
              <a:t>，即总损失吸收能力，其考核要求也会间接影响四大行资本补充的紧迫性。</a:t>
            </a:r>
            <a:r>
              <a:rPr lang="en-US" altLang="zh-CN" sz="2400" dirty="0">
                <a:latin typeface="宋体" panose="02010600030101010101" pitchFamily="2" charset="-122"/>
                <a:ea typeface="宋体" panose="02010600030101010101" pitchFamily="2" charset="-122"/>
              </a:rPr>
              <a:t>2021</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29</a:t>
            </a:r>
            <a:r>
              <a:rPr lang="zh-CN" altLang="en-US" sz="2400" dirty="0">
                <a:latin typeface="宋体" panose="02010600030101010101" pitchFamily="2" charset="-122"/>
                <a:ea typeface="宋体" panose="02010600030101010101" pitchFamily="2" charset="-122"/>
              </a:rPr>
              <a:t>日，中国人民银行、银保监会、财政部联合发布</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全球系统重要性银行总损失吸收能力管理办法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（下称</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办法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），落实二十国集团领导人峰会批准的总损失吸收能力国际监管规则的必要措施。</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办法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及逆周期资本缓冲机制均着眼于“跨周期设计和调节”，中长期通过渐进式达标和逆周期调节方式强化银行系统稳健性</a:t>
            </a:r>
            <a:r>
              <a:rPr lang="zh-CN" altLang="en-US" sz="20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8373630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124</a:t>
            </a:fld>
            <a:endParaRPr kumimoji="1" lang="zh-CN" altLang="en-US"/>
          </a:p>
        </p:txBody>
      </p:sp>
      <p:sp>
        <p:nvSpPr>
          <p:cNvPr id="7" name="文本框 6">
            <a:extLst>
              <a:ext uri="{FF2B5EF4-FFF2-40B4-BE49-F238E27FC236}">
                <a16:creationId xmlns:a16="http://schemas.microsoft.com/office/drawing/2014/main" id="{93598384-EC3F-A865-09F6-460D0A9CEBF9}"/>
              </a:ext>
            </a:extLst>
          </p:cNvPr>
          <p:cNvSpPr txBox="1"/>
          <p:nvPr/>
        </p:nvSpPr>
        <p:spPr>
          <a:xfrm>
            <a:off x="358219" y="1324368"/>
            <a:ext cx="5737781" cy="509851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我国</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办法</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规定，外部总损失吸收能力比率包括风险加权比率和杠杆比率，分别指符合规定的外部总损失吸收能力工具与风险加权资产和调整后表内外资产余额的比率。我国全球</a:t>
            </a:r>
            <a:r>
              <a:rPr lang="zh-CN" altLang="en-US" sz="2000" b="1" dirty="0">
                <a:latin typeface="宋体" panose="02010600030101010101" pitchFamily="2" charset="-122"/>
                <a:ea typeface="宋体" panose="02010600030101010101" pitchFamily="2" charset="-122"/>
              </a:rPr>
              <a:t>系统重要性银行（工农中建</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交通银行）</a:t>
            </a:r>
            <a:r>
              <a:rPr lang="zh-CN" altLang="en-US" sz="2000" dirty="0">
                <a:latin typeface="宋体" panose="02010600030101010101" pitchFamily="2" charset="-122"/>
                <a:ea typeface="宋体" panose="02010600030101010101" pitchFamily="2" charset="-122"/>
              </a:rPr>
              <a:t>的风险加权比率应于</a:t>
            </a:r>
            <a:r>
              <a:rPr lang="en-US" altLang="zh-CN" sz="2000" dirty="0">
                <a:latin typeface="宋体" panose="02010600030101010101" pitchFamily="2" charset="-122"/>
                <a:ea typeface="宋体" panose="02010600030101010101" pitchFamily="2" charset="-122"/>
              </a:rPr>
              <a:t>2025</a:t>
            </a:r>
            <a:r>
              <a:rPr lang="zh-CN" altLang="en-US" sz="2000" dirty="0">
                <a:latin typeface="宋体" panose="02010600030101010101" pitchFamily="2" charset="-122"/>
                <a:ea typeface="宋体" panose="02010600030101010101" pitchFamily="2" charset="-122"/>
              </a:rPr>
              <a:t>年初达到</a:t>
            </a:r>
            <a:r>
              <a:rPr lang="en-US" altLang="zh-CN" sz="2000" dirty="0">
                <a:latin typeface="宋体" panose="02010600030101010101" pitchFamily="2" charset="-122"/>
                <a:ea typeface="宋体" panose="02010600030101010101" pitchFamily="2" charset="-122"/>
              </a:rPr>
              <a:t>16%</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2028</a:t>
            </a:r>
            <a:r>
              <a:rPr lang="zh-CN" altLang="en-US" sz="2000" dirty="0">
                <a:latin typeface="宋体" panose="02010600030101010101" pitchFamily="2" charset="-122"/>
                <a:ea typeface="宋体" panose="02010600030101010101" pitchFamily="2" charset="-122"/>
              </a:rPr>
              <a:t>年初达到</a:t>
            </a:r>
            <a:r>
              <a:rPr lang="en-US" altLang="zh-CN" sz="2000" dirty="0">
                <a:latin typeface="宋体" panose="02010600030101010101" pitchFamily="2" charset="-122"/>
                <a:ea typeface="宋体" panose="02010600030101010101" pitchFamily="2" charset="-122"/>
              </a:rPr>
              <a:t>18%</a:t>
            </a:r>
            <a:r>
              <a:rPr lang="zh-CN" altLang="en-US" sz="2000" dirty="0">
                <a:latin typeface="宋体" panose="02010600030101010101" pitchFamily="2" charset="-122"/>
                <a:ea typeface="宋体" panose="02010600030101010101" pitchFamily="2" charset="-122"/>
              </a:rPr>
              <a:t>，杠杆比率应于</a:t>
            </a:r>
            <a:r>
              <a:rPr lang="en-US" altLang="zh-CN" sz="2000" dirty="0">
                <a:latin typeface="宋体" panose="02010600030101010101" pitchFamily="2" charset="-122"/>
                <a:ea typeface="宋体" panose="02010600030101010101" pitchFamily="2" charset="-122"/>
              </a:rPr>
              <a:t>2025</a:t>
            </a:r>
            <a:r>
              <a:rPr lang="zh-CN" altLang="en-US" sz="2000" dirty="0">
                <a:latin typeface="宋体" panose="02010600030101010101" pitchFamily="2" charset="-122"/>
                <a:ea typeface="宋体" panose="02010600030101010101" pitchFamily="2" charset="-122"/>
              </a:rPr>
              <a:t>年初达到</a:t>
            </a:r>
            <a:r>
              <a:rPr lang="en-US" altLang="zh-CN" sz="2000" dirty="0">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2028</a:t>
            </a:r>
            <a:r>
              <a:rPr lang="zh-CN" altLang="en-US" sz="2000" dirty="0">
                <a:latin typeface="宋体" panose="02010600030101010101" pitchFamily="2" charset="-122"/>
                <a:ea typeface="宋体" panose="02010600030101010101" pitchFamily="2" charset="-122"/>
              </a:rPr>
              <a:t>年初达到</a:t>
            </a:r>
            <a:r>
              <a:rPr lang="en-US" altLang="zh-CN" sz="2000" dirty="0">
                <a:latin typeface="宋体" panose="02010600030101010101" pitchFamily="2" charset="-122"/>
                <a:ea typeface="宋体" panose="02010600030101010101" pitchFamily="2" charset="-122"/>
              </a:rPr>
              <a:t>6.75%</a:t>
            </a:r>
            <a:r>
              <a:rPr lang="zh-CN" altLang="en-US" sz="2000" dirty="0">
                <a:latin typeface="宋体" panose="02010600030101010101" pitchFamily="2" charset="-122"/>
                <a:ea typeface="宋体" panose="02010600030101010101" pitchFamily="2" charset="-122"/>
              </a:rPr>
              <a:t>。同时，在外部总损失吸收能力风险加权比率要求的基础上，全球系统重要性银行还应满足储备资本、逆周期资本和系统重要性银行附加资本等缓冲资本的监管要求。</a:t>
            </a:r>
          </a:p>
        </p:txBody>
      </p:sp>
      <p:pic>
        <p:nvPicPr>
          <p:cNvPr id="4" name="图片 3">
            <a:extLst>
              <a:ext uri="{FF2B5EF4-FFF2-40B4-BE49-F238E27FC236}">
                <a16:creationId xmlns:a16="http://schemas.microsoft.com/office/drawing/2014/main" id="{7A1D8930-2FD9-5138-1821-551B9999661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334812" y="1687398"/>
            <a:ext cx="5119902" cy="4411743"/>
          </a:xfrm>
          <a:prstGeom prst="rect">
            <a:avLst/>
          </a:prstGeom>
        </p:spPr>
      </p:pic>
    </p:spTree>
    <p:extLst>
      <p:ext uri="{BB962C8B-B14F-4D97-AF65-F5344CB8AC3E}">
        <p14:creationId xmlns:p14="http://schemas.microsoft.com/office/powerpoint/2010/main" val="2187797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3</a:t>
            </a:r>
            <a:r>
              <a:rPr lang="zh-CN" altLang="en-US" dirty="0"/>
              <a:t>：资产质量及风控</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125</a:t>
            </a:fld>
            <a:endParaRPr kumimoji="1" lang="zh-CN" altLang="en-US"/>
          </a:p>
        </p:txBody>
      </p:sp>
      <p:sp>
        <p:nvSpPr>
          <p:cNvPr id="17" name="内容占位符 3">
            <a:extLst>
              <a:ext uri="{FF2B5EF4-FFF2-40B4-BE49-F238E27FC236}">
                <a16:creationId xmlns:a16="http://schemas.microsoft.com/office/drawing/2014/main" id="{BFFE0F9F-BF40-DF52-4243-32BCDC3C68C9}"/>
              </a:ext>
            </a:extLst>
          </p:cNvPr>
          <p:cNvSpPr>
            <a:spLocks noGrp="1"/>
          </p:cNvSpPr>
          <p:nvPr>
            <p:ph sz="quarter" idx="11"/>
          </p:nvPr>
        </p:nvSpPr>
        <p:spPr>
          <a:xfrm>
            <a:off x="330772" y="1232334"/>
            <a:ext cx="10670308" cy="1244265"/>
          </a:xfrm>
        </p:spPr>
        <p:txBody>
          <a:bodyPr>
            <a:normAutofit/>
          </a:bodyPr>
          <a:lstStyle/>
          <a:p>
            <a:pPr algn="just"/>
            <a:r>
              <a:rPr lang="zh-CN" altLang="en-US" sz="2400" kern="100" dirty="0">
                <a:ea typeface="宋体" panose="02010600030101010101" pitchFamily="2" charset="-122"/>
              </a:rPr>
              <a:t>从流动性比例和流动性覆盖率来看，两家银行均充分满足了监管要求</a:t>
            </a:r>
            <a:endParaRPr lang="zh-CN" altLang="zh-CN" sz="2400" kern="100" dirty="0">
              <a:ea typeface="宋体" panose="02010600030101010101" pitchFamily="2" charset="-122"/>
            </a:endParaRPr>
          </a:p>
        </p:txBody>
      </p:sp>
      <p:pic>
        <p:nvPicPr>
          <p:cNvPr id="6" name="图片 5">
            <a:extLst>
              <a:ext uri="{FF2B5EF4-FFF2-40B4-BE49-F238E27FC236}">
                <a16:creationId xmlns:a16="http://schemas.microsoft.com/office/drawing/2014/main" id="{D2BF65F6-B232-9141-B2DB-1D40A29CF57A}"/>
              </a:ext>
            </a:extLst>
          </p:cNvPr>
          <p:cNvPicPr>
            <a:picLocks noChangeAspect="1"/>
          </p:cNvPicPr>
          <p:nvPr/>
        </p:nvPicPr>
        <p:blipFill rotWithShape="1">
          <a:blip r:embed="rId2"/>
          <a:srcRect b="60444"/>
          <a:stretch/>
        </p:blipFill>
        <p:spPr>
          <a:xfrm>
            <a:off x="5931200" y="2864905"/>
            <a:ext cx="6064236" cy="1311880"/>
          </a:xfrm>
          <a:prstGeom prst="rect">
            <a:avLst/>
          </a:prstGeom>
        </p:spPr>
      </p:pic>
      <p:pic>
        <p:nvPicPr>
          <p:cNvPr id="9" name="图片 8">
            <a:extLst>
              <a:ext uri="{FF2B5EF4-FFF2-40B4-BE49-F238E27FC236}">
                <a16:creationId xmlns:a16="http://schemas.microsoft.com/office/drawing/2014/main" id="{AD747BB5-86BF-1DF8-25E9-4E726D91DF37}"/>
              </a:ext>
            </a:extLst>
          </p:cNvPr>
          <p:cNvPicPr>
            <a:picLocks noChangeAspect="1"/>
          </p:cNvPicPr>
          <p:nvPr/>
        </p:nvPicPr>
        <p:blipFill>
          <a:blip r:embed="rId3"/>
          <a:stretch>
            <a:fillRect/>
          </a:stretch>
        </p:blipFill>
        <p:spPr>
          <a:xfrm>
            <a:off x="433633" y="3140096"/>
            <a:ext cx="5395028" cy="1560008"/>
          </a:xfrm>
          <a:prstGeom prst="rect">
            <a:avLst/>
          </a:prstGeom>
        </p:spPr>
      </p:pic>
      <p:pic>
        <p:nvPicPr>
          <p:cNvPr id="11" name="图片 10">
            <a:extLst>
              <a:ext uri="{FF2B5EF4-FFF2-40B4-BE49-F238E27FC236}">
                <a16:creationId xmlns:a16="http://schemas.microsoft.com/office/drawing/2014/main" id="{ED9D0280-FB87-3A94-648E-7160232AA638}"/>
              </a:ext>
            </a:extLst>
          </p:cNvPr>
          <p:cNvPicPr>
            <a:picLocks noChangeAspect="1"/>
          </p:cNvPicPr>
          <p:nvPr/>
        </p:nvPicPr>
        <p:blipFill>
          <a:blip r:embed="rId4"/>
          <a:stretch>
            <a:fillRect/>
          </a:stretch>
        </p:blipFill>
        <p:spPr>
          <a:xfrm>
            <a:off x="5973451" y="4300525"/>
            <a:ext cx="5979735" cy="446002"/>
          </a:xfrm>
          <a:prstGeom prst="rect">
            <a:avLst/>
          </a:prstGeom>
        </p:spPr>
      </p:pic>
    </p:spTree>
    <p:extLst>
      <p:ext uri="{BB962C8B-B14F-4D97-AF65-F5344CB8AC3E}">
        <p14:creationId xmlns:p14="http://schemas.microsoft.com/office/powerpoint/2010/main" val="8484001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126</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现金流对比</a:t>
            </a:r>
          </a:p>
        </p:txBody>
      </p:sp>
    </p:spTree>
    <p:extLst>
      <p:ext uri="{BB962C8B-B14F-4D97-AF65-F5344CB8AC3E}">
        <p14:creationId xmlns:p14="http://schemas.microsoft.com/office/powerpoint/2010/main" val="1738427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a:t>
            </a:r>
            <a:r>
              <a:rPr lang="en-US" altLang="zh-CN" dirty="0"/>
              <a:t>4</a:t>
            </a:r>
            <a:r>
              <a:rPr lang="zh-CN" altLang="en-US" dirty="0"/>
              <a:t>：现金流</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127</a:t>
            </a:fld>
            <a:endParaRPr kumimoji="1" lang="zh-CN" altLang="en-US"/>
          </a:p>
        </p:txBody>
      </p:sp>
      <p:pic>
        <p:nvPicPr>
          <p:cNvPr id="8" name="图片 7">
            <a:extLst>
              <a:ext uri="{FF2B5EF4-FFF2-40B4-BE49-F238E27FC236}">
                <a16:creationId xmlns:a16="http://schemas.microsoft.com/office/drawing/2014/main" id="{E35753B7-3475-2DF9-E2DB-CCFCE06166E5}"/>
              </a:ext>
            </a:extLst>
          </p:cNvPr>
          <p:cNvPicPr>
            <a:picLocks noChangeAspect="1"/>
          </p:cNvPicPr>
          <p:nvPr/>
        </p:nvPicPr>
        <p:blipFill>
          <a:blip r:embed="rId2"/>
          <a:stretch>
            <a:fillRect/>
          </a:stretch>
        </p:blipFill>
        <p:spPr>
          <a:xfrm>
            <a:off x="1657492" y="1041482"/>
            <a:ext cx="8877016" cy="1808007"/>
          </a:xfrm>
          <a:prstGeom prst="rect">
            <a:avLst/>
          </a:prstGeom>
        </p:spPr>
      </p:pic>
      <p:pic>
        <p:nvPicPr>
          <p:cNvPr id="10" name="图片 9">
            <a:extLst>
              <a:ext uri="{FF2B5EF4-FFF2-40B4-BE49-F238E27FC236}">
                <a16:creationId xmlns:a16="http://schemas.microsoft.com/office/drawing/2014/main" id="{1DAC99A6-F2FA-9130-E022-7DD5F80CA80B}"/>
              </a:ext>
            </a:extLst>
          </p:cNvPr>
          <p:cNvPicPr>
            <a:picLocks noChangeAspect="1"/>
          </p:cNvPicPr>
          <p:nvPr/>
        </p:nvPicPr>
        <p:blipFill>
          <a:blip r:embed="rId3"/>
          <a:stretch>
            <a:fillRect/>
          </a:stretch>
        </p:blipFill>
        <p:spPr>
          <a:xfrm>
            <a:off x="2613220" y="3088640"/>
            <a:ext cx="6098294" cy="3261360"/>
          </a:xfrm>
          <a:prstGeom prst="rect">
            <a:avLst/>
          </a:prstGeom>
        </p:spPr>
      </p:pic>
    </p:spTree>
    <p:extLst>
      <p:ext uri="{BB962C8B-B14F-4D97-AF65-F5344CB8AC3E}">
        <p14:creationId xmlns:p14="http://schemas.microsoft.com/office/powerpoint/2010/main" val="4246671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对比：重点总结</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128</a:t>
            </a:fld>
            <a:endParaRPr kumimoji="1" lang="zh-CN" altLang="en-US"/>
          </a:p>
        </p:txBody>
      </p:sp>
      <p:graphicFrame>
        <p:nvGraphicFramePr>
          <p:cNvPr id="7" name="内容占位符 6">
            <a:extLst>
              <a:ext uri="{FF2B5EF4-FFF2-40B4-BE49-F238E27FC236}">
                <a16:creationId xmlns:a16="http://schemas.microsoft.com/office/drawing/2014/main" id="{2802BF01-F6CB-59F5-BBC5-FDE2FEEC0462}"/>
              </a:ext>
            </a:extLst>
          </p:cNvPr>
          <p:cNvGraphicFramePr>
            <a:graphicFrameLocks noGrp="1"/>
          </p:cNvGraphicFramePr>
          <p:nvPr>
            <p:ph sz="quarter" idx="11"/>
            <p:extLst>
              <p:ext uri="{D42A27DB-BD31-4B8C-83A1-F6EECF244321}">
                <p14:modId xmlns:p14="http://schemas.microsoft.com/office/powerpoint/2010/main" val="2453662354"/>
              </p:ext>
            </p:extLst>
          </p:nvPr>
        </p:nvGraphicFramePr>
        <p:xfrm>
          <a:off x="939800" y="1389063"/>
          <a:ext cx="10515600" cy="46212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022396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对比：重点总结</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129</a:t>
            </a:fld>
            <a:endParaRPr kumimoji="1" lang="zh-CN" altLang="en-US"/>
          </a:p>
        </p:txBody>
      </p:sp>
      <p:graphicFrame>
        <p:nvGraphicFramePr>
          <p:cNvPr id="8" name="内容占位符 7">
            <a:extLst>
              <a:ext uri="{FF2B5EF4-FFF2-40B4-BE49-F238E27FC236}">
                <a16:creationId xmlns:a16="http://schemas.microsoft.com/office/drawing/2014/main" id="{26ACEC67-7C4B-45B1-ACA8-11B9FF13ADC1}"/>
              </a:ext>
            </a:extLst>
          </p:cNvPr>
          <p:cNvGraphicFramePr>
            <a:graphicFrameLocks noGrp="1"/>
          </p:cNvGraphicFramePr>
          <p:nvPr>
            <p:ph sz="quarter" idx="11"/>
            <p:extLst>
              <p:ext uri="{D42A27DB-BD31-4B8C-83A1-F6EECF244321}">
                <p14:modId xmlns:p14="http://schemas.microsoft.com/office/powerpoint/2010/main" val="467287409"/>
              </p:ext>
            </p:extLst>
          </p:nvPr>
        </p:nvGraphicFramePr>
        <p:xfrm>
          <a:off x="939800" y="1389063"/>
          <a:ext cx="10515600" cy="46212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1478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：金价变动</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13</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4823292"/>
          </a:xfrm>
        </p:spPr>
        <p:txBody>
          <a:bodyPr>
            <a:normAutofit/>
          </a:bodyPr>
          <a:lstStyle/>
          <a:p>
            <a:pPr algn="just"/>
            <a:r>
              <a:rPr lang="zh-CN" altLang="zh-CN" sz="2000" kern="100" dirty="0">
                <a:effectLst/>
                <a:latin typeface="宋体" panose="02010600030101010101" pitchFamily="2" charset="-122"/>
                <a:ea typeface="宋体" panose="02010600030101010101" pitchFamily="2" charset="-122"/>
              </a:rPr>
              <a:t>今年</a:t>
            </a:r>
            <a:r>
              <a:rPr lang="en-US" altLang="zh-CN" sz="2000" kern="100" dirty="0">
                <a:effectLst/>
                <a:latin typeface="宋体" panose="02010600030101010101" pitchFamily="2" charset="-122"/>
                <a:ea typeface="宋体" panose="02010600030101010101" pitchFamily="2" charset="-122"/>
              </a:rPr>
              <a:t>3</a:t>
            </a:r>
            <a:r>
              <a:rPr lang="zh-CN" altLang="zh-CN" sz="2000" kern="100" dirty="0">
                <a:effectLst/>
                <a:latin typeface="宋体" panose="02010600030101010101" pitchFamily="2" charset="-122"/>
                <a:ea typeface="宋体" panose="02010600030101010101" pitchFamily="2" charset="-122"/>
              </a:rPr>
              <a:t>月中开始，美国压不住黄金的涨势，如果按传统逻辑，黄金涨美元会跌，怎么办？于是美联储顺势引导美元黄金同涨，打破历史规律</a:t>
            </a:r>
          </a:p>
          <a:p>
            <a:pPr algn="just"/>
            <a:r>
              <a:rPr lang="zh-CN" altLang="zh-CN" sz="2000" kern="100" dirty="0">
                <a:effectLst/>
                <a:latin typeface="宋体" panose="02010600030101010101" pitchFamily="2" charset="-122"/>
                <a:ea typeface="宋体" panose="02010600030101010101" pitchFamily="2" charset="-122"/>
              </a:rPr>
              <a:t>黄金以美元计价，美国的黄金储量全球最大，现货黄金的</a:t>
            </a:r>
            <a:r>
              <a:rPr lang="en-US" altLang="zh-CN" sz="2000" kern="100" dirty="0">
                <a:effectLst/>
                <a:latin typeface="宋体" panose="02010600030101010101" pitchFamily="2" charset="-122"/>
                <a:ea typeface="宋体" panose="02010600030101010101" pitchFamily="2" charset="-122"/>
              </a:rPr>
              <a:t>12</a:t>
            </a:r>
            <a:r>
              <a:rPr lang="zh-CN" altLang="zh-CN" sz="2000" kern="100" dirty="0">
                <a:effectLst/>
                <a:latin typeface="宋体" panose="02010600030101010101" pitchFamily="2" charset="-122"/>
                <a:ea typeface="宋体" panose="02010600030101010101" pitchFamily="2" charset="-122"/>
              </a:rPr>
              <a:t>家做市商是自己人，国际储金银行也都是这一批人，期货黄金又有黄金租借，外加大摩几十年的金银调控经验，有庄有钱有货有经验有机制，这也就是为什么黄金号称最不公平的市场。</a:t>
            </a:r>
          </a:p>
          <a:p>
            <a:pPr algn="just"/>
            <a:r>
              <a:rPr lang="en-US" altLang="zh-CN" sz="2000" kern="100" dirty="0">
                <a:effectLst/>
                <a:latin typeface="宋体" panose="02010600030101010101" pitchFamily="2" charset="-122"/>
                <a:ea typeface="宋体" panose="02010600030101010101" pitchFamily="2" charset="-122"/>
              </a:rPr>
              <a:t>"</a:t>
            </a:r>
            <a:r>
              <a:rPr lang="zh-CN" altLang="zh-CN" sz="2000" kern="100" dirty="0">
                <a:effectLst/>
                <a:latin typeface="宋体" panose="02010600030101010101" pitchFamily="2" charset="-122"/>
                <a:ea typeface="宋体" panose="02010600030101010101" pitchFamily="2" charset="-122"/>
              </a:rPr>
              <a:t>金油比</a:t>
            </a:r>
            <a:r>
              <a:rPr lang="en-US" altLang="zh-CN" sz="2000" kern="100" dirty="0">
                <a:effectLst/>
                <a:latin typeface="宋体" panose="02010600030101010101" pitchFamily="2" charset="-122"/>
                <a:ea typeface="宋体" panose="02010600030101010101" pitchFamily="2" charset="-122"/>
              </a:rPr>
              <a:t>"</a:t>
            </a:r>
            <a:r>
              <a:rPr lang="zh-CN" altLang="zh-CN" sz="2000" kern="100" dirty="0">
                <a:effectLst/>
                <a:latin typeface="宋体" panose="02010600030101010101" pitchFamily="2" charset="-122"/>
                <a:ea typeface="宋体" panose="02010600030101010101" pitchFamily="2" charset="-122"/>
              </a:rPr>
              <a:t>时隔三年再破</a:t>
            </a:r>
            <a:r>
              <a:rPr lang="en-US" altLang="zh-CN" sz="2000" kern="100" dirty="0">
                <a:effectLst/>
                <a:latin typeface="宋体" panose="02010600030101010101" pitchFamily="2" charset="-122"/>
                <a:ea typeface="宋体" panose="02010600030101010101" pitchFamily="2" charset="-122"/>
              </a:rPr>
              <a:t>30</a:t>
            </a:r>
            <a:r>
              <a:rPr lang="zh-CN" altLang="zh-CN" sz="2000" kern="100" dirty="0">
                <a:effectLst/>
                <a:latin typeface="宋体" panose="02010600030101010101" pitchFamily="2" charset="-122"/>
                <a:ea typeface="宋体" panose="02010600030101010101" pitchFamily="2" charset="-122"/>
              </a:rPr>
              <a:t>——黄金，原油，美元，通胀，降息，大选？</a:t>
            </a:r>
          </a:p>
        </p:txBody>
      </p:sp>
    </p:spTree>
    <p:extLst>
      <p:ext uri="{BB962C8B-B14F-4D97-AF65-F5344CB8AC3E}">
        <p14:creationId xmlns:p14="http://schemas.microsoft.com/office/powerpoint/2010/main" val="14462180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7190-77F2-9424-F414-0868F2884286}"/>
              </a:ext>
            </a:extLst>
          </p:cNvPr>
          <p:cNvSpPr>
            <a:spLocks noGrp="1"/>
          </p:cNvSpPr>
          <p:nvPr>
            <p:ph type="title"/>
          </p:nvPr>
        </p:nvSpPr>
        <p:spPr/>
        <p:txBody>
          <a:bodyPr/>
          <a:lstStyle/>
          <a:p>
            <a:r>
              <a:rPr lang="zh-CN" altLang="en-US" dirty="0"/>
              <a:t>对比：重点总结</a:t>
            </a:r>
          </a:p>
        </p:txBody>
      </p:sp>
      <p:sp>
        <p:nvSpPr>
          <p:cNvPr id="3" name="灯片编号占位符 2">
            <a:extLst>
              <a:ext uri="{FF2B5EF4-FFF2-40B4-BE49-F238E27FC236}">
                <a16:creationId xmlns:a16="http://schemas.microsoft.com/office/drawing/2014/main" id="{AF93BF60-48D4-4600-F756-4EB87A0664EB}"/>
              </a:ext>
            </a:extLst>
          </p:cNvPr>
          <p:cNvSpPr>
            <a:spLocks noGrp="1"/>
          </p:cNvSpPr>
          <p:nvPr>
            <p:ph type="sldNum" sz="quarter" idx="10"/>
          </p:nvPr>
        </p:nvSpPr>
        <p:spPr/>
        <p:txBody>
          <a:bodyPr/>
          <a:lstStyle/>
          <a:p>
            <a:fld id="{F56ABC50-C693-6145-8FE9-48A83A944B62}" type="slidenum">
              <a:rPr kumimoji="1" lang="zh-CN" altLang="en-US" smtClean="0"/>
              <a:pPr/>
              <a:t>130</a:t>
            </a:fld>
            <a:endParaRPr kumimoji="1" lang="zh-CN" altLang="en-US"/>
          </a:p>
        </p:txBody>
      </p:sp>
      <p:graphicFrame>
        <p:nvGraphicFramePr>
          <p:cNvPr id="6" name="内容占位符 5">
            <a:extLst>
              <a:ext uri="{FF2B5EF4-FFF2-40B4-BE49-F238E27FC236}">
                <a16:creationId xmlns:a16="http://schemas.microsoft.com/office/drawing/2014/main" id="{EF860104-6419-4C1F-B811-89DD2DBCCD84}"/>
              </a:ext>
            </a:extLst>
          </p:cNvPr>
          <p:cNvGraphicFramePr>
            <a:graphicFrameLocks noGrp="1"/>
          </p:cNvGraphicFramePr>
          <p:nvPr>
            <p:ph sz="quarter" idx="11"/>
            <p:extLst>
              <p:ext uri="{D42A27DB-BD31-4B8C-83A1-F6EECF244321}">
                <p14:modId xmlns:p14="http://schemas.microsoft.com/office/powerpoint/2010/main" val="1890753481"/>
              </p:ext>
            </p:extLst>
          </p:nvPr>
        </p:nvGraphicFramePr>
        <p:xfrm>
          <a:off x="939800" y="1389063"/>
          <a:ext cx="10515600" cy="46212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69364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6B7B5-48D7-975F-7AC8-F608C1BD9807}"/>
              </a:ext>
            </a:extLst>
          </p:cNvPr>
          <p:cNvSpPr>
            <a:spLocks noGrp="1"/>
          </p:cNvSpPr>
          <p:nvPr>
            <p:ph type="title"/>
          </p:nvPr>
        </p:nvSpPr>
        <p:spPr/>
        <p:txBody>
          <a:bodyPr/>
          <a:lstStyle/>
          <a:p>
            <a:r>
              <a:rPr kumimoji="1" lang="zh-CN" altLang="en-US" dirty="0"/>
              <a:t>工商银行年报总结与复盘</a:t>
            </a:r>
          </a:p>
        </p:txBody>
      </p:sp>
      <p:sp>
        <p:nvSpPr>
          <p:cNvPr id="3" name="灯片编号占位符 2">
            <a:extLst>
              <a:ext uri="{FF2B5EF4-FFF2-40B4-BE49-F238E27FC236}">
                <a16:creationId xmlns:a16="http://schemas.microsoft.com/office/drawing/2014/main" id="{6E40028D-6947-08CD-FD3D-B66B32CA6ECF}"/>
              </a:ext>
            </a:extLst>
          </p:cNvPr>
          <p:cNvSpPr>
            <a:spLocks noGrp="1"/>
          </p:cNvSpPr>
          <p:nvPr>
            <p:ph type="sldNum" sz="quarter" idx="10"/>
          </p:nvPr>
        </p:nvSpPr>
        <p:spPr/>
        <p:txBody>
          <a:bodyPr/>
          <a:lstStyle/>
          <a:p>
            <a:fld id="{F56ABC50-C693-6145-8FE9-48A83A944B62}" type="slidenum">
              <a:rPr kumimoji="1" lang="zh-CN" altLang="en-US" smtClean="0"/>
              <a:pPr/>
              <a:t>131</a:t>
            </a:fld>
            <a:endParaRPr kumimoji="1" lang="zh-CN" altLang="en-US"/>
          </a:p>
        </p:txBody>
      </p:sp>
      <p:sp>
        <p:nvSpPr>
          <p:cNvPr id="4" name="内容占位符 3">
            <a:extLst>
              <a:ext uri="{FF2B5EF4-FFF2-40B4-BE49-F238E27FC236}">
                <a16:creationId xmlns:a16="http://schemas.microsoft.com/office/drawing/2014/main" id="{0FA42FC0-B894-AD12-5403-F1EA3056BF01}"/>
              </a:ext>
            </a:extLst>
          </p:cNvPr>
          <p:cNvSpPr>
            <a:spLocks noGrp="1"/>
          </p:cNvSpPr>
          <p:nvPr>
            <p:ph sz="quarter" idx="11"/>
          </p:nvPr>
        </p:nvSpPr>
        <p:spPr/>
        <p:txBody>
          <a:bodyPr/>
          <a:lstStyle/>
          <a:p>
            <a:endParaRPr kumimoji="1" lang="zh-CN" altLang="en-US"/>
          </a:p>
        </p:txBody>
      </p:sp>
    </p:spTree>
    <p:extLst>
      <p:ext uri="{BB962C8B-B14F-4D97-AF65-F5344CB8AC3E}">
        <p14:creationId xmlns:p14="http://schemas.microsoft.com/office/powerpoint/2010/main" val="19565298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E780DB-F234-4485-A1D4-59C6EFB2F52C}"/>
              </a:ext>
            </a:extLst>
          </p:cNvPr>
          <p:cNvSpPr>
            <a:spLocks noGrp="1"/>
          </p:cNvSpPr>
          <p:nvPr>
            <p:ph type="title"/>
          </p:nvPr>
        </p:nvSpPr>
        <p:spPr/>
        <p:txBody>
          <a:bodyPr/>
          <a:lstStyle/>
          <a:p>
            <a:r>
              <a:rPr lang="zh-CN" altLang="en-US" dirty="0"/>
              <a:t>知识拓展：贷款</a:t>
            </a:r>
          </a:p>
        </p:txBody>
      </p:sp>
      <p:sp>
        <p:nvSpPr>
          <p:cNvPr id="3" name="灯片编号占位符 2">
            <a:extLst>
              <a:ext uri="{FF2B5EF4-FFF2-40B4-BE49-F238E27FC236}">
                <a16:creationId xmlns:a16="http://schemas.microsoft.com/office/drawing/2014/main" id="{1B25479A-511F-46ED-8C6B-683A0143379C}"/>
              </a:ext>
            </a:extLst>
          </p:cNvPr>
          <p:cNvSpPr>
            <a:spLocks noGrp="1"/>
          </p:cNvSpPr>
          <p:nvPr>
            <p:ph type="sldNum" sz="quarter" idx="10"/>
          </p:nvPr>
        </p:nvSpPr>
        <p:spPr/>
        <p:txBody>
          <a:bodyPr/>
          <a:lstStyle/>
          <a:p>
            <a:fld id="{F56ABC50-C693-6145-8FE9-48A83A944B62}" type="slidenum">
              <a:rPr kumimoji="1" lang="zh-CN" altLang="en-US" smtClean="0"/>
              <a:pPr/>
              <a:t>132</a:t>
            </a:fld>
            <a:endParaRPr kumimoji="1" lang="zh-CN" altLang="en-US"/>
          </a:p>
        </p:txBody>
      </p:sp>
      <p:sp>
        <p:nvSpPr>
          <p:cNvPr id="4" name="内容占位符 3">
            <a:extLst>
              <a:ext uri="{FF2B5EF4-FFF2-40B4-BE49-F238E27FC236}">
                <a16:creationId xmlns:a16="http://schemas.microsoft.com/office/drawing/2014/main" id="{A9ECF165-F010-47BA-B4A6-DAA1A396F605}"/>
              </a:ext>
            </a:extLst>
          </p:cNvPr>
          <p:cNvSpPr>
            <a:spLocks noGrp="1"/>
          </p:cNvSpPr>
          <p:nvPr>
            <p:ph sz="quarter" idx="11"/>
          </p:nvPr>
        </p:nvSpPr>
        <p:spPr/>
        <p:txBody>
          <a:bodyPr>
            <a:normAutofit/>
          </a:bodyPr>
          <a:lstStyle/>
          <a:p>
            <a:r>
              <a:rPr lang="zh-CN" altLang="zh-CN" sz="2000" dirty="0"/>
              <a:t>接下去很多债务的滚续，肯定会拉长债务周期（久期），同时，降低贷款或者债券的利率，以实现当前规模巨大的宏观债务，在一定经济增速的前提下，被逐渐稀释，进入债务的良性循环阶段。</a:t>
            </a:r>
          </a:p>
        </p:txBody>
      </p:sp>
    </p:spTree>
    <p:extLst>
      <p:ext uri="{BB962C8B-B14F-4D97-AF65-F5344CB8AC3E}">
        <p14:creationId xmlns:p14="http://schemas.microsoft.com/office/powerpoint/2010/main" val="19125654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A73320-806F-46DC-B40E-E8EEA9FC5A22}"/>
              </a:ext>
            </a:extLst>
          </p:cNvPr>
          <p:cNvSpPr>
            <a:spLocks noGrp="1"/>
          </p:cNvSpPr>
          <p:nvPr>
            <p:ph type="title"/>
          </p:nvPr>
        </p:nvSpPr>
        <p:spPr/>
        <p:txBody>
          <a:bodyPr/>
          <a:lstStyle/>
          <a:p>
            <a:r>
              <a:rPr lang="zh-CN" altLang="en-US" dirty="0"/>
              <a:t>知识拓展：城投债</a:t>
            </a:r>
          </a:p>
        </p:txBody>
      </p:sp>
      <p:sp>
        <p:nvSpPr>
          <p:cNvPr id="3" name="灯片编号占位符 2">
            <a:extLst>
              <a:ext uri="{FF2B5EF4-FFF2-40B4-BE49-F238E27FC236}">
                <a16:creationId xmlns:a16="http://schemas.microsoft.com/office/drawing/2014/main" id="{B2FE1E8F-1D6F-4590-9A1E-F19C32D19A4E}"/>
              </a:ext>
            </a:extLst>
          </p:cNvPr>
          <p:cNvSpPr>
            <a:spLocks noGrp="1"/>
          </p:cNvSpPr>
          <p:nvPr>
            <p:ph type="sldNum" sz="quarter" idx="10"/>
          </p:nvPr>
        </p:nvSpPr>
        <p:spPr/>
        <p:txBody>
          <a:bodyPr/>
          <a:lstStyle/>
          <a:p>
            <a:fld id="{F56ABC50-C693-6145-8FE9-48A83A944B62}" type="slidenum">
              <a:rPr kumimoji="1" lang="zh-CN" altLang="en-US" smtClean="0"/>
              <a:pPr/>
              <a:t>133</a:t>
            </a:fld>
            <a:endParaRPr kumimoji="1" lang="zh-CN" altLang="en-US"/>
          </a:p>
        </p:txBody>
      </p:sp>
      <p:sp>
        <p:nvSpPr>
          <p:cNvPr id="4" name="内容占位符 3">
            <a:extLst>
              <a:ext uri="{FF2B5EF4-FFF2-40B4-BE49-F238E27FC236}">
                <a16:creationId xmlns:a16="http://schemas.microsoft.com/office/drawing/2014/main" id="{E2BCF867-E4CA-4DE0-A24C-B9AF6B2307A5}"/>
              </a:ext>
            </a:extLst>
          </p:cNvPr>
          <p:cNvSpPr>
            <a:spLocks noGrp="1"/>
          </p:cNvSpPr>
          <p:nvPr>
            <p:ph sz="quarter" idx="11"/>
          </p:nvPr>
        </p:nvSpPr>
        <p:spPr/>
        <p:txBody>
          <a:bodyPr>
            <a:normAutofit fontScale="92500" lnSpcReduction="20000"/>
          </a:bodyPr>
          <a:lstStyle/>
          <a:p>
            <a:r>
              <a:rPr lang="zh-CN" altLang="zh-CN" sz="1800" dirty="0"/>
              <a:t>前一段时间，贵州遵义道桥（遵义的城投平台）</a:t>
            </a:r>
            <a:r>
              <a:rPr lang="en-US" altLang="zh-CN" sz="1800" dirty="0"/>
              <a:t>150</a:t>
            </a:r>
            <a:r>
              <a:rPr lang="zh-CN" altLang="zh-CN" sz="1800" dirty="0"/>
              <a:t>多亿的债务与债权方（主要是银行）达成协议：</a:t>
            </a:r>
          </a:p>
          <a:p>
            <a:pPr lvl="0"/>
            <a:r>
              <a:rPr lang="zh-CN" altLang="zh-CN" sz="1800" dirty="0"/>
              <a:t>债权方，也就是银行，继续给债务方道桥借贷，以保证道桥债务不出现断贷引发的债务危机</a:t>
            </a:r>
          </a:p>
          <a:p>
            <a:pPr lvl="0"/>
            <a:r>
              <a:rPr lang="en-US" altLang="zh-CN" sz="1800" dirty="0"/>
              <a:t>2</a:t>
            </a:r>
            <a:r>
              <a:rPr lang="zh-CN" altLang="zh-CN" sz="1800" dirty="0"/>
              <a:t>、债务滚续期间，道桥存量债务，前十年只还利息，后十年开始逐渐偿还本金；</a:t>
            </a:r>
          </a:p>
          <a:p>
            <a:pPr lvl="0"/>
            <a:r>
              <a:rPr lang="en-US" altLang="zh-CN" sz="1800" dirty="0"/>
              <a:t>3</a:t>
            </a:r>
            <a:r>
              <a:rPr lang="zh-CN" altLang="zh-CN" sz="1800" dirty="0"/>
              <a:t>、新贷款利率，由存量贷款利率的</a:t>
            </a:r>
            <a:r>
              <a:rPr lang="en-US" altLang="zh-CN" sz="1800" dirty="0"/>
              <a:t>6%</a:t>
            </a:r>
            <a:r>
              <a:rPr lang="zh-CN" altLang="zh-CN" sz="1800" dirty="0"/>
              <a:t>以上，降低至</a:t>
            </a:r>
            <a:r>
              <a:rPr lang="en-US" altLang="zh-CN" sz="1800" dirty="0"/>
              <a:t>3%</a:t>
            </a:r>
            <a:r>
              <a:rPr lang="zh-CN" altLang="zh-CN" sz="1800" dirty="0"/>
              <a:t>左右；</a:t>
            </a:r>
          </a:p>
          <a:p>
            <a:pPr lvl="0"/>
            <a:r>
              <a:rPr lang="en-US" altLang="zh-CN" sz="1800" dirty="0"/>
              <a:t>4</a:t>
            </a:r>
            <a:r>
              <a:rPr lang="zh-CN" altLang="zh-CN" sz="1800" dirty="0"/>
              <a:t>、所有续贷借款，均拉长贷款周期</a:t>
            </a:r>
          </a:p>
          <a:p>
            <a:r>
              <a:rPr lang="zh-CN" altLang="zh-CN" sz="1800" dirty="0"/>
              <a:t>这种操作手法，如何洗债的核心逻辑</a:t>
            </a:r>
          </a:p>
          <a:p>
            <a:r>
              <a:rPr lang="en-US" altLang="zh-CN" sz="1800" dirty="0"/>
              <a:t>1</a:t>
            </a:r>
            <a:r>
              <a:rPr lang="zh-CN" altLang="zh-CN" sz="1800" dirty="0"/>
              <a:t>、债务滚续（借新债，还旧债），是为了让债务主体，避免债务问题在当下爆发。</a:t>
            </a:r>
          </a:p>
          <a:p>
            <a:r>
              <a:rPr lang="en-US" altLang="zh-CN" sz="1800" dirty="0"/>
              <a:t>2</a:t>
            </a:r>
            <a:r>
              <a:rPr lang="zh-CN" altLang="zh-CN" sz="1800" dirty="0"/>
              <a:t>、降低贷款利率，是为了让债务主体降低偿债成本。</a:t>
            </a:r>
          </a:p>
          <a:p>
            <a:r>
              <a:rPr lang="zh-CN" altLang="zh-CN" sz="1800" dirty="0"/>
              <a:t>拉长债务周期，是为了让债务主体，在今后的经济增长中获得足够的盈利，以及利用长周期内的通货膨胀，一点点偿还和稀释债务</a:t>
            </a:r>
            <a:endParaRPr lang="zh-CN" altLang="en-US" sz="1800" dirty="0"/>
          </a:p>
        </p:txBody>
      </p:sp>
    </p:spTree>
    <p:extLst>
      <p:ext uri="{BB962C8B-B14F-4D97-AF65-F5344CB8AC3E}">
        <p14:creationId xmlns:p14="http://schemas.microsoft.com/office/powerpoint/2010/main" val="23977979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35834-7AD4-7F86-8E12-46C48B2DDE5B}"/>
              </a:ext>
            </a:extLst>
          </p:cNvPr>
          <p:cNvSpPr>
            <a:spLocks noGrp="1"/>
          </p:cNvSpPr>
          <p:nvPr>
            <p:ph type="title"/>
          </p:nvPr>
        </p:nvSpPr>
        <p:spPr/>
        <p:txBody>
          <a:bodyPr/>
          <a:lstStyle/>
          <a:p>
            <a:r>
              <a:rPr kumimoji="1" lang="zh-CN" altLang="en-US" dirty="0"/>
              <a:t>知识拓展：世界</a:t>
            </a:r>
            <a:r>
              <a:rPr kumimoji="1" lang="en-US" altLang="zh-CN" dirty="0"/>
              <a:t>500</a:t>
            </a:r>
            <a:r>
              <a:rPr kumimoji="1" lang="zh-CN" altLang="en-US" dirty="0"/>
              <a:t>强企业</a:t>
            </a:r>
          </a:p>
        </p:txBody>
      </p:sp>
      <p:sp>
        <p:nvSpPr>
          <p:cNvPr id="3" name="灯片编号占位符 2">
            <a:extLst>
              <a:ext uri="{FF2B5EF4-FFF2-40B4-BE49-F238E27FC236}">
                <a16:creationId xmlns:a16="http://schemas.microsoft.com/office/drawing/2014/main" id="{2E427D85-D63A-63F6-A337-B475336A2772}"/>
              </a:ext>
            </a:extLst>
          </p:cNvPr>
          <p:cNvSpPr>
            <a:spLocks noGrp="1"/>
          </p:cNvSpPr>
          <p:nvPr>
            <p:ph type="sldNum" sz="quarter" idx="10"/>
          </p:nvPr>
        </p:nvSpPr>
        <p:spPr/>
        <p:txBody>
          <a:bodyPr/>
          <a:lstStyle/>
          <a:p>
            <a:fld id="{F56ABC50-C693-6145-8FE9-48A83A944B62}" type="slidenum">
              <a:rPr kumimoji="1" lang="zh-CN" altLang="en-US" smtClean="0"/>
              <a:pPr/>
              <a:t>134</a:t>
            </a:fld>
            <a:endParaRPr kumimoji="1" lang="zh-CN" altLang="en-US"/>
          </a:p>
        </p:txBody>
      </p:sp>
      <p:sp>
        <p:nvSpPr>
          <p:cNvPr id="4" name="内容占位符 3">
            <a:extLst>
              <a:ext uri="{FF2B5EF4-FFF2-40B4-BE49-F238E27FC236}">
                <a16:creationId xmlns:a16="http://schemas.microsoft.com/office/drawing/2014/main" id="{FB62C7F9-1713-299E-A819-8E7F457A48C4}"/>
              </a:ext>
            </a:extLst>
          </p:cNvPr>
          <p:cNvSpPr>
            <a:spLocks noGrp="1"/>
          </p:cNvSpPr>
          <p:nvPr>
            <p:ph sz="quarter" idx="11"/>
          </p:nvPr>
        </p:nvSpPr>
        <p:spPr>
          <a:xfrm>
            <a:off x="939114" y="1388330"/>
            <a:ext cx="4591353" cy="4621212"/>
          </a:xfrm>
        </p:spPr>
        <p:txBody>
          <a:bodyPr>
            <a:normAutofit fontScale="92500" lnSpcReduction="20000"/>
          </a:bodyPr>
          <a:lstStyle/>
          <a:p>
            <a:r>
              <a:rPr lang="en-US" altLang="zh-CN" sz="1800" dirty="0"/>
              <a:t>2023</a:t>
            </a:r>
            <a:r>
              <a:rPr lang="zh-CN" altLang="en-US" sz="1800" dirty="0"/>
              <a:t>年</a:t>
            </a:r>
            <a:r>
              <a:rPr lang="en-US" altLang="zh-CN" sz="1800" dirty="0"/>
              <a:t>8</a:t>
            </a:r>
            <a:r>
              <a:rPr lang="zh-CN" altLang="en-US" sz="1800" dirty="0"/>
              <a:t>月，发布的</a:t>
            </a:r>
            <a:r>
              <a:rPr lang="en-US" altLang="zh-CN" sz="1800" dirty="0"/>
              <a:t>《</a:t>
            </a:r>
            <a:r>
              <a:rPr lang="zh-CN" altLang="en-US" sz="1800" dirty="0"/>
              <a:t>财富</a:t>
            </a:r>
            <a:r>
              <a:rPr lang="en-US" altLang="zh-CN" sz="1800" dirty="0"/>
              <a:t>》</a:t>
            </a:r>
            <a:r>
              <a:rPr lang="zh-CN" altLang="en-US" sz="1800" dirty="0"/>
              <a:t>世界</a:t>
            </a:r>
            <a:r>
              <a:rPr lang="en-US" altLang="zh-CN" sz="1800" dirty="0"/>
              <a:t>500</a:t>
            </a:r>
            <a:r>
              <a:rPr lang="zh-CN" altLang="en-US" sz="1800" dirty="0"/>
              <a:t>强排行榜显示，中国企业数量一直领先于其他国家企业。在</a:t>
            </a:r>
            <a:r>
              <a:rPr lang="en-US" altLang="zh-CN" sz="1800" dirty="0"/>
              <a:t>2023</a:t>
            </a:r>
            <a:r>
              <a:rPr lang="zh-CN" altLang="en-US" sz="1800" dirty="0"/>
              <a:t>年排行榜上，有中国企业</a:t>
            </a:r>
            <a:r>
              <a:rPr lang="en-US" altLang="zh-CN" sz="1800" dirty="0"/>
              <a:t>142</a:t>
            </a:r>
            <a:r>
              <a:rPr lang="zh-CN" altLang="en-US" sz="1800" dirty="0"/>
              <a:t>家，美国企业</a:t>
            </a:r>
            <a:r>
              <a:rPr lang="en-US" altLang="zh-CN" sz="1800" dirty="0"/>
              <a:t>136</a:t>
            </a:r>
            <a:r>
              <a:rPr lang="zh-CN" altLang="en-US" sz="1800" dirty="0"/>
              <a:t>家。中国企业与美国企业一起形成双头并进的局面，遥遥领先于其他国家的企业。</a:t>
            </a:r>
            <a:endParaRPr lang="en-US" altLang="zh-CN" sz="1800" dirty="0"/>
          </a:p>
          <a:p>
            <a:r>
              <a:rPr lang="zh-CN" altLang="en-US" sz="1800" dirty="0"/>
              <a:t>上榜中国企业多数集中在传统产业。例如，在能源、材料、工程建设、工业制造、汽车等五个领域，中国企业有</a:t>
            </a:r>
            <a:r>
              <a:rPr lang="en-US" altLang="zh-CN" sz="1800" dirty="0"/>
              <a:t>68</a:t>
            </a:r>
            <a:r>
              <a:rPr lang="zh-CN" altLang="en-US" sz="1800" dirty="0"/>
              <a:t>家，超过上榜中国企业数量的一半；在高技术领域，中国仅有</a:t>
            </a:r>
            <a:r>
              <a:rPr lang="en-US" altLang="zh-CN" sz="1800" dirty="0"/>
              <a:t>5</a:t>
            </a:r>
            <a:r>
              <a:rPr lang="zh-CN" altLang="en-US" sz="1800" dirty="0"/>
              <a:t>家；中国大陆</a:t>
            </a:r>
            <a:r>
              <a:rPr lang="en-US" altLang="zh-CN" sz="1800" dirty="0"/>
              <a:t>(</a:t>
            </a:r>
            <a:r>
              <a:rPr lang="zh-CN" altLang="en-US" sz="1800" dirty="0"/>
              <a:t>包括香港</a:t>
            </a:r>
            <a:r>
              <a:rPr lang="en-US" altLang="zh-CN" sz="1800" dirty="0"/>
              <a:t>)</a:t>
            </a:r>
            <a:r>
              <a:rPr lang="zh-CN" altLang="en-US" sz="1800" dirty="0"/>
              <a:t>企业平均营业利润为</a:t>
            </a:r>
            <a:r>
              <a:rPr lang="en-US" altLang="zh-CN" sz="1800" dirty="0"/>
              <a:t>39</a:t>
            </a:r>
            <a:r>
              <a:rPr lang="zh-CN" altLang="en-US" sz="1800" dirty="0"/>
              <a:t>亿美元，而全榜单</a:t>
            </a:r>
            <a:r>
              <a:rPr lang="en-US" altLang="zh-CN" sz="1800" dirty="0"/>
              <a:t>500</a:t>
            </a:r>
            <a:r>
              <a:rPr lang="zh-CN" altLang="en-US" sz="1800" dirty="0"/>
              <a:t>家企业平均利润为</a:t>
            </a:r>
            <a:r>
              <a:rPr lang="en-US" altLang="zh-CN" sz="1800" dirty="0"/>
              <a:t>58</a:t>
            </a:r>
            <a:r>
              <a:rPr lang="zh-CN" altLang="en-US" sz="1800" dirty="0"/>
              <a:t>亿美元</a:t>
            </a:r>
          </a:p>
          <a:p>
            <a:endParaRPr lang="zh-CN" altLang="en-US" sz="1800" dirty="0"/>
          </a:p>
        </p:txBody>
      </p:sp>
      <p:pic>
        <p:nvPicPr>
          <p:cNvPr id="1026" name="Picture 2" descr="2023年世界500强上榜中国企业经营领域。 制图：黄盛">
            <a:extLst>
              <a:ext uri="{FF2B5EF4-FFF2-40B4-BE49-F238E27FC236}">
                <a16:creationId xmlns:a16="http://schemas.microsoft.com/office/drawing/2014/main" id="{817D8809-7444-4592-B339-61F388299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280" y="1762904"/>
            <a:ext cx="6240467" cy="410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8604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06C5E-9479-9AAA-C495-2C090F1BB43A}"/>
              </a:ext>
            </a:extLst>
          </p:cNvPr>
          <p:cNvSpPr>
            <a:spLocks noGrp="1"/>
          </p:cNvSpPr>
          <p:nvPr>
            <p:ph type="title"/>
          </p:nvPr>
        </p:nvSpPr>
        <p:spPr/>
        <p:txBody>
          <a:bodyPr/>
          <a:lstStyle/>
          <a:p>
            <a:r>
              <a:rPr kumimoji="1" lang="zh-CN" altLang="en-US" dirty="0"/>
              <a:t>知识拓展：世界</a:t>
            </a:r>
            <a:r>
              <a:rPr kumimoji="1" lang="en-US" altLang="zh-CN" dirty="0"/>
              <a:t>500</a:t>
            </a:r>
            <a:r>
              <a:rPr kumimoji="1" lang="zh-CN" altLang="en-US" dirty="0"/>
              <a:t>强企业</a:t>
            </a:r>
          </a:p>
        </p:txBody>
      </p:sp>
      <p:sp>
        <p:nvSpPr>
          <p:cNvPr id="3" name="灯片编号占位符 2">
            <a:extLst>
              <a:ext uri="{FF2B5EF4-FFF2-40B4-BE49-F238E27FC236}">
                <a16:creationId xmlns:a16="http://schemas.microsoft.com/office/drawing/2014/main" id="{5844A7B0-78C6-E039-2FA0-C23955E50595}"/>
              </a:ext>
            </a:extLst>
          </p:cNvPr>
          <p:cNvSpPr>
            <a:spLocks noGrp="1"/>
          </p:cNvSpPr>
          <p:nvPr>
            <p:ph type="sldNum" sz="quarter" idx="10"/>
          </p:nvPr>
        </p:nvSpPr>
        <p:spPr/>
        <p:txBody>
          <a:bodyPr/>
          <a:lstStyle/>
          <a:p>
            <a:fld id="{F56ABC50-C693-6145-8FE9-48A83A944B62}" type="slidenum">
              <a:rPr kumimoji="1" lang="zh-CN" altLang="en-US" smtClean="0"/>
              <a:pPr/>
              <a:t>135</a:t>
            </a:fld>
            <a:endParaRPr kumimoji="1" lang="zh-CN" altLang="en-US"/>
          </a:p>
        </p:txBody>
      </p:sp>
      <p:sp>
        <p:nvSpPr>
          <p:cNvPr id="4" name="内容占位符 3">
            <a:extLst>
              <a:ext uri="{FF2B5EF4-FFF2-40B4-BE49-F238E27FC236}">
                <a16:creationId xmlns:a16="http://schemas.microsoft.com/office/drawing/2014/main" id="{9ECA1F9B-F667-20C2-BF85-5054165C0F9F}"/>
              </a:ext>
            </a:extLst>
          </p:cNvPr>
          <p:cNvSpPr>
            <a:spLocks noGrp="1"/>
          </p:cNvSpPr>
          <p:nvPr>
            <p:ph sz="quarter" idx="11"/>
          </p:nvPr>
        </p:nvSpPr>
        <p:spPr/>
        <p:txBody>
          <a:bodyPr>
            <a:normAutofit/>
          </a:bodyPr>
          <a:lstStyle/>
          <a:p>
            <a:r>
              <a:rPr lang="zh-CN" altLang="en-US" dirty="0"/>
              <a:t>从新上榜企业看，</a:t>
            </a:r>
            <a:r>
              <a:rPr lang="en-US" altLang="zh-CN" dirty="0"/>
              <a:t>2023</a:t>
            </a:r>
            <a:r>
              <a:rPr lang="zh-CN" altLang="en-US" dirty="0"/>
              <a:t>年共有</a:t>
            </a:r>
            <a:r>
              <a:rPr lang="en-US" altLang="zh-CN" dirty="0"/>
              <a:t>39</a:t>
            </a:r>
            <a:r>
              <a:rPr lang="zh-CN" altLang="en-US" dirty="0"/>
              <a:t>家新上榜和重新上榜公司，其中有</a:t>
            </a:r>
            <a:r>
              <a:rPr lang="en-US" altLang="zh-CN" dirty="0"/>
              <a:t>7</a:t>
            </a:r>
            <a:r>
              <a:rPr lang="zh-CN" altLang="en-US" dirty="0"/>
              <a:t>家为中国公司。</a:t>
            </a:r>
            <a:endParaRPr lang="en-US" altLang="zh-CN" dirty="0"/>
          </a:p>
          <a:p>
            <a:r>
              <a:rPr lang="zh-CN" altLang="en-US" dirty="0"/>
              <a:t>从行业分类看，</a:t>
            </a:r>
            <a:r>
              <a:rPr lang="en-US" altLang="zh-CN" dirty="0"/>
              <a:t>2023</a:t>
            </a:r>
            <a:r>
              <a:rPr lang="zh-CN" altLang="en-US" dirty="0"/>
              <a:t>年中国上榜银行达到</a:t>
            </a:r>
            <a:r>
              <a:rPr lang="en-US" altLang="zh-CN" dirty="0"/>
              <a:t>9</a:t>
            </a:r>
            <a:r>
              <a:rPr lang="zh-CN" altLang="en-US" dirty="0"/>
              <a:t>家，超过美国银行上榜数量。进入金融领域的中国上榜企业</a:t>
            </a:r>
            <a:r>
              <a:rPr lang="en-US" altLang="zh-CN" dirty="0"/>
              <a:t>26</a:t>
            </a:r>
            <a:r>
              <a:rPr lang="zh-CN" altLang="en-US" dirty="0"/>
              <a:t>家，与美国持平。</a:t>
            </a:r>
            <a:endParaRPr lang="en-US" altLang="zh-CN" dirty="0"/>
          </a:p>
        </p:txBody>
      </p:sp>
    </p:spTree>
    <p:extLst>
      <p:ext uri="{BB962C8B-B14F-4D97-AF65-F5344CB8AC3E}">
        <p14:creationId xmlns:p14="http://schemas.microsoft.com/office/powerpoint/2010/main" val="27639215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4F4F0FC-9B99-497F-84EE-CE8099B6144A}"/>
              </a:ext>
            </a:extLst>
          </p:cNvPr>
          <p:cNvSpPr>
            <a:spLocks noGrp="1"/>
          </p:cNvSpPr>
          <p:nvPr>
            <p:ph type="sldNum" sz="quarter" idx="10"/>
          </p:nvPr>
        </p:nvSpPr>
        <p:spPr/>
        <p:txBody>
          <a:bodyPr/>
          <a:lstStyle/>
          <a:p>
            <a:fld id="{F56ABC50-C693-6145-8FE9-48A83A944B62}" type="slidenum">
              <a:rPr kumimoji="1" lang="zh-CN" altLang="en-US" smtClean="0"/>
              <a:pPr/>
              <a:t>136</a:t>
            </a:fld>
            <a:endParaRPr kumimoji="1" lang="zh-CN" altLang="en-US"/>
          </a:p>
        </p:txBody>
      </p:sp>
      <p:sp>
        <p:nvSpPr>
          <p:cNvPr id="6" name="标题 1">
            <a:extLst>
              <a:ext uri="{FF2B5EF4-FFF2-40B4-BE49-F238E27FC236}">
                <a16:creationId xmlns:a16="http://schemas.microsoft.com/office/drawing/2014/main" id="{84F69A7B-1200-403F-88ED-067EE952A3DF}"/>
              </a:ext>
            </a:extLst>
          </p:cNvPr>
          <p:cNvSpPr>
            <a:spLocks noGrp="1"/>
          </p:cNvSpPr>
          <p:nvPr>
            <p:ph type="title"/>
          </p:nvPr>
        </p:nvSpPr>
        <p:spPr>
          <a:xfrm>
            <a:off x="939800" y="365125"/>
            <a:ext cx="8426450" cy="820738"/>
          </a:xfrm>
        </p:spPr>
        <p:txBody>
          <a:bodyPr/>
          <a:lstStyle/>
          <a:p>
            <a:r>
              <a:rPr lang="zh-CN" altLang="en-US" dirty="0"/>
              <a:t>知识拓展：监管套利模拟注示</a:t>
            </a:r>
          </a:p>
        </p:txBody>
      </p:sp>
      <p:sp>
        <p:nvSpPr>
          <p:cNvPr id="7" name="矩形: 圆角 6">
            <a:extLst>
              <a:ext uri="{FF2B5EF4-FFF2-40B4-BE49-F238E27FC236}">
                <a16:creationId xmlns:a16="http://schemas.microsoft.com/office/drawing/2014/main" id="{56225539-23AE-4F3E-84CB-E65D538A36F8}"/>
              </a:ext>
            </a:extLst>
          </p:cNvPr>
          <p:cNvSpPr/>
          <p:nvPr/>
        </p:nvSpPr>
        <p:spPr>
          <a:xfrm>
            <a:off x="1463443" y="2676832"/>
            <a:ext cx="1690576" cy="657649"/>
          </a:xfrm>
          <a:prstGeom prst="roundRect">
            <a:avLst/>
          </a:prstGeom>
          <a:solidFill>
            <a:srgbClr val="8B00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银行</a:t>
            </a:r>
          </a:p>
        </p:txBody>
      </p:sp>
      <p:sp>
        <p:nvSpPr>
          <p:cNvPr id="8" name="矩形: 圆角 7">
            <a:extLst>
              <a:ext uri="{FF2B5EF4-FFF2-40B4-BE49-F238E27FC236}">
                <a16:creationId xmlns:a16="http://schemas.microsoft.com/office/drawing/2014/main" id="{B2061857-685A-4E9B-AD0D-F31EC8081E5C}"/>
              </a:ext>
            </a:extLst>
          </p:cNvPr>
          <p:cNvSpPr/>
          <p:nvPr/>
        </p:nvSpPr>
        <p:spPr>
          <a:xfrm>
            <a:off x="8219527" y="2640402"/>
            <a:ext cx="1690576" cy="657649"/>
          </a:xfrm>
          <a:prstGeom prst="roundRect">
            <a:avLst/>
          </a:prstGeom>
          <a:solidFill>
            <a:srgbClr val="8B00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rPr>
              <a:t>E</a:t>
            </a:r>
            <a:r>
              <a:rPr lang="zh-CN" altLang="en-US" sz="2400" dirty="0">
                <a:latin typeface="宋体" panose="02010600030101010101" pitchFamily="2" charset="-122"/>
                <a:ea typeface="宋体" panose="02010600030101010101" pitchFamily="2" charset="-122"/>
              </a:rPr>
              <a:t>煤矿</a:t>
            </a:r>
          </a:p>
        </p:txBody>
      </p:sp>
      <p:sp>
        <p:nvSpPr>
          <p:cNvPr id="9" name="箭头: 右 8">
            <a:extLst>
              <a:ext uri="{FF2B5EF4-FFF2-40B4-BE49-F238E27FC236}">
                <a16:creationId xmlns:a16="http://schemas.microsoft.com/office/drawing/2014/main" id="{7C220236-916C-45D8-8EF7-3AFE8E58E867}"/>
              </a:ext>
            </a:extLst>
          </p:cNvPr>
          <p:cNvSpPr/>
          <p:nvPr/>
        </p:nvSpPr>
        <p:spPr>
          <a:xfrm>
            <a:off x="4175393" y="2820318"/>
            <a:ext cx="3327094" cy="275422"/>
          </a:xfrm>
          <a:prstGeom prst="rightArrow">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442B8D94-F899-4589-92E9-6CE5821CFF58}"/>
              </a:ext>
            </a:extLst>
          </p:cNvPr>
          <p:cNvSpPr txBox="1"/>
          <p:nvPr/>
        </p:nvSpPr>
        <p:spPr>
          <a:xfrm>
            <a:off x="4961788" y="2445745"/>
            <a:ext cx="287540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贷款？？</a:t>
            </a:r>
          </a:p>
        </p:txBody>
      </p:sp>
      <p:sp>
        <p:nvSpPr>
          <p:cNvPr id="11" name="文本框 10">
            <a:extLst>
              <a:ext uri="{FF2B5EF4-FFF2-40B4-BE49-F238E27FC236}">
                <a16:creationId xmlns:a16="http://schemas.microsoft.com/office/drawing/2014/main" id="{B1665F22-17B4-4B0F-9B53-3DA064DAADAF}"/>
              </a:ext>
            </a:extLst>
          </p:cNvPr>
          <p:cNvSpPr txBox="1"/>
          <p:nvPr/>
        </p:nvSpPr>
        <p:spPr>
          <a:xfrm>
            <a:off x="1463443" y="3523519"/>
            <a:ext cx="2982205" cy="1200329"/>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300</a:t>
            </a:r>
            <a:r>
              <a:rPr lang="zh-CN" altLang="en-US" sz="2400" dirty="0">
                <a:latin typeface="宋体" panose="02010600030101010101" pitchFamily="2" charset="-122"/>
                <a:ea typeface="宋体" panose="02010600030101010101" pitchFamily="2" charset="-122"/>
              </a:rPr>
              <a:t>亿元贷款上限</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单一客户≤</a:t>
            </a:r>
            <a:r>
              <a:rPr lang="en-US" altLang="zh-CN" sz="2400" dirty="0">
                <a:latin typeface="宋体" panose="02010600030101010101" pitchFamily="2" charset="-122"/>
                <a:ea typeface="宋体" panose="02010600030101010101" pitchFamily="2" charset="-122"/>
              </a:rPr>
              <a:t>10%</a:t>
            </a:r>
          </a:p>
          <a:p>
            <a:r>
              <a:rPr lang="zh-CN" altLang="en-US" sz="2400" dirty="0">
                <a:latin typeface="宋体" panose="02010600030101010101" pitchFamily="2" charset="-122"/>
                <a:ea typeface="宋体" panose="02010600030101010101" pitchFamily="2" charset="-122"/>
              </a:rPr>
              <a:t>降低资本充足率</a:t>
            </a:r>
            <a:endParaRPr lang="en-US" altLang="zh-CN" sz="24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37A02E1F-CC58-465F-BDD1-6ADB00FD231D}"/>
              </a:ext>
            </a:extLst>
          </p:cNvPr>
          <p:cNvSpPr txBox="1"/>
          <p:nvPr/>
        </p:nvSpPr>
        <p:spPr>
          <a:xfrm>
            <a:off x="7573712" y="3623285"/>
            <a:ext cx="2982205" cy="830997"/>
          </a:xfrm>
          <a:prstGeom prst="rect">
            <a:avLst/>
          </a:prstGeom>
          <a:noFill/>
        </p:spPr>
        <p:txBody>
          <a:bodyPr wrap="square" rtlCol="0">
            <a:spAutoFit/>
          </a:bodyPr>
          <a:lstStyle/>
          <a:p>
            <a:pPr algn="ctr"/>
            <a:r>
              <a:rPr lang="en-US" altLang="zh-CN" sz="2400" dirty="0">
                <a:latin typeface="宋体" panose="02010600030101010101" pitchFamily="2" charset="-122"/>
                <a:ea typeface="宋体" panose="02010600030101010101" pitchFamily="2" charset="-122"/>
              </a:rPr>
              <a:t>28</a:t>
            </a:r>
            <a:r>
              <a:rPr lang="zh-CN" altLang="en-US" sz="2400" dirty="0">
                <a:latin typeface="宋体" panose="02010600030101010101" pitchFamily="2" charset="-122"/>
                <a:ea typeface="宋体" panose="02010600030101010101" pitchFamily="2" charset="-122"/>
              </a:rPr>
              <a:t>亿</a:t>
            </a:r>
            <a:endParaRPr lang="en-US" altLang="zh-CN" sz="2400" dirty="0">
              <a:latin typeface="宋体" panose="02010600030101010101" pitchFamily="2" charset="-122"/>
              <a:ea typeface="宋体" panose="02010600030101010101" pitchFamily="2" charset="-122"/>
            </a:endParaRPr>
          </a:p>
          <a:p>
            <a:pPr algn="ctr"/>
            <a:r>
              <a:rPr lang="zh-CN" altLang="en-US" sz="2400" dirty="0">
                <a:latin typeface="宋体" panose="02010600030101010101" pitchFamily="2" charset="-122"/>
                <a:ea typeface="宋体" panose="02010600030101010101" pitchFamily="2" charset="-122"/>
              </a:rPr>
              <a:t>资金需求</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750054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圆角 35">
            <a:extLst>
              <a:ext uri="{FF2B5EF4-FFF2-40B4-BE49-F238E27FC236}">
                <a16:creationId xmlns:a16="http://schemas.microsoft.com/office/drawing/2014/main" id="{1BD4ADCC-48D1-4A87-AC4F-A7F195208478}"/>
              </a:ext>
            </a:extLst>
          </p:cNvPr>
          <p:cNvSpPr/>
          <p:nvPr/>
        </p:nvSpPr>
        <p:spPr>
          <a:xfrm>
            <a:off x="939114" y="1998921"/>
            <a:ext cx="10788196" cy="455954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76441F5-2C24-4CAD-979D-72EDCC52BF7C}"/>
              </a:ext>
            </a:extLst>
          </p:cNvPr>
          <p:cNvSpPr>
            <a:spLocks noGrp="1"/>
          </p:cNvSpPr>
          <p:nvPr>
            <p:ph type="title"/>
          </p:nvPr>
        </p:nvSpPr>
        <p:spPr/>
        <p:txBody>
          <a:bodyPr/>
          <a:lstStyle/>
          <a:p>
            <a:r>
              <a:rPr lang="zh-CN" altLang="en-US" dirty="0"/>
              <a:t>知识拓展：监管套利模拟注示</a:t>
            </a:r>
          </a:p>
        </p:txBody>
      </p:sp>
      <p:sp>
        <p:nvSpPr>
          <p:cNvPr id="3" name="灯片编号占位符 2">
            <a:extLst>
              <a:ext uri="{FF2B5EF4-FFF2-40B4-BE49-F238E27FC236}">
                <a16:creationId xmlns:a16="http://schemas.microsoft.com/office/drawing/2014/main" id="{627858E4-1842-4F0D-B60F-E3FCAEFD3329}"/>
              </a:ext>
            </a:extLst>
          </p:cNvPr>
          <p:cNvSpPr>
            <a:spLocks noGrp="1"/>
          </p:cNvSpPr>
          <p:nvPr>
            <p:ph type="sldNum" sz="quarter" idx="10"/>
          </p:nvPr>
        </p:nvSpPr>
        <p:spPr>
          <a:xfrm>
            <a:off x="8984110" y="6060194"/>
            <a:ext cx="2743200" cy="365125"/>
          </a:xfrm>
        </p:spPr>
        <p:txBody>
          <a:bodyPr/>
          <a:lstStyle/>
          <a:p>
            <a:fld id="{F56ABC50-C693-6145-8FE9-48A83A944B62}" type="slidenum">
              <a:rPr kumimoji="1" lang="zh-CN" altLang="en-US" smtClean="0">
                <a:latin typeface="宋体" panose="02010600030101010101" pitchFamily="2" charset="-122"/>
                <a:ea typeface="宋体" panose="02010600030101010101" pitchFamily="2" charset="-122"/>
              </a:rPr>
              <a:pPr/>
              <a:t>137</a:t>
            </a:fld>
            <a:endParaRPr kumimoji="1" lang="zh-CN" altLang="en-US">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F3C1F7D0-611C-4C28-85D1-148C54916CCD}"/>
              </a:ext>
            </a:extLst>
          </p:cNvPr>
          <p:cNvSpPr txBox="1"/>
          <p:nvPr/>
        </p:nvSpPr>
        <p:spPr>
          <a:xfrm>
            <a:off x="1733107" y="1289623"/>
            <a:ext cx="193512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实质为</a:t>
            </a:r>
          </a:p>
        </p:txBody>
      </p:sp>
      <p:sp>
        <p:nvSpPr>
          <p:cNvPr id="8" name="文本框 7">
            <a:extLst>
              <a:ext uri="{FF2B5EF4-FFF2-40B4-BE49-F238E27FC236}">
                <a16:creationId xmlns:a16="http://schemas.microsoft.com/office/drawing/2014/main" id="{0F861A9F-F815-4C43-A6DA-019FBA43DB91}"/>
              </a:ext>
            </a:extLst>
          </p:cNvPr>
          <p:cNvSpPr txBox="1"/>
          <p:nvPr/>
        </p:nvSpPr>
        <p:spPr>
          <a:xfrm>
            <a:off x="2264735" y="2105247"/>
            <a:ext cx="7006856"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资金成本</a:t>
            </a:r>
            <a:r>
              <a:rPr lang="en-US" altLang="zh-CN" sz="2400" dirty="0">
                <a:latin typeface="宋体" panose="02010600030101010101" pitchFamily="2" charset="-122"/>
                <a:ea typeface="宋体" panose="02010600030101010101" pitchFamily="2" charset="-122"/>
              </a:rPr>
              <a:t>=6.15%+0.12%+0.08%+0.15%=6.5%</a:t>
            </a:r>
            <a:endParaRPr lang="zh-CN" altLang="en-US" sz="2400" dirty="0">
              <a:latin typeface="宋体" panose="02010600030101010101" pitchFamily="2" charset="-122"/>
              <a:ea typeface="宋体" panose="02010600030101010101" pitchFamily="2" charset="-122"/>
            </a:endParaRPr>
          </a:p>
        </p:txBody>
      </p:sp>
      <p:sp>
        <p:nvSpPr>
          <p:cNvPr id="9" name="矩形: 圆角 8">
            <a:extLst>
              <a:ext uri="{FF2B5EF4-FFF2-40B4-BE49-F238E27FC236}">
                <a16:creationId xmlns:a16="http://schemas.microsoft.com/office/drawing/2014/main" id="{75BFDBBF-BE64-4A8B-9732-05ACA07BBD32}"/>
              </a:ext>
            </a:extLst>
          </p:cNvPr>
          <p:cNvSpPr/>
          <p:nvPr/>
        </p:nvSpPr>
        <p:spPr>
          <a:xfrm>
            <a:off x="1463443" y="2676832"/>
            <a:ext cx="1690576" cy="657649"/>
          </a:xfrm>
          <a:prstGeom prst="roundRect">
            <a:avLst/>
          </a:prstGeom>
          <a:solidFill>
            <a:srgbClr val="8B00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银行</a:t>
            </a:r>
          </a:p>
        </p:txBody>
      </p:sp>
      <p:sp>
        <p:nvSpPr>
          <p:cNvPr id="10" name="矩形: 圆角 9">
            <a:extLst>
              <a:ext uri="{FF2B5EF4-FFF2-40B4-BE49-F238E27FC236}">
                <a16:creationId xmlns:a16="http://schemas.microsoft.com/office/drawing/2014/main" id="{DBEFD45C-57F8-4DD0-BFE6-D709C8704396}"/>
              </a:ext>
            </a:extLst>
          </p:cNvPr>
          <p:cNvSpPr/>
          <p:nvPr/>
        </p:nvSpPr>
        <p:spPr>
          <a:xfrm>
            <a:off x="8219527" y="2640402"/>
            <a:ext cx="1690576" cy="657649"/>
          </a:xfrm>
          <a:prstGeom prst="roundRect">
            <a:avLst/>
          </a:prstGeom>
          <a:solidFill>
            <a:srgbClr val="8B00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宋体" panose="02010600030101010101" pitchFamily="2" charset="-122"/>
                <a:ea typeface="宋体" panose="02010600030101010101" pitchFamily="2" charset="-122"/>
              </a:rPr>
              <a:t>E</a:t>
            </a:r>
            <a:r>
              <a:rPr lang="zh-CN" altLang="en-US" dirty="0">
                <a:latin typeface="宋体" panose="02010600030101010101" pitchFamily="2" charset="-122"/>
                <a:ea typeface="宋体" panose="02010600030101010101" pitchFamily="2" charset="-122"/>
              </a:rPr>
              <a:t>煤矿</a:t>
            </a:r>
          </a:p>
        </p:txBody>
      </p:sp>
      <p:cxnSp>
        <p:nvCxnSpPr>
          <p:cNvPr id="12" name="直接箭头连接符 11">
            <a:extLst>
              <a:ext uri="{FF2B5EF4-FFF2-40B4-BE49-F238E27FC236}">
                <a16:creationId xmlns:a16="http://schemas.microsoft.com/office/drawing/2014/main" id="{55F1BA6D-D3D5-4BE7-B1A9-6574888B16B0}"/>
              </a:ext>
            </a:extLst>
          </p:cNvPr>
          <p:cNvCxnSpPr>
            <a:cxnSpLocks/>
          </p:cNvCxnSpPr>
          <p:nvPr/>
        </p:nvCxnSpPr>
        <p:spPr>
          <a:xfrm flipV="1">
            <a:off x="2214504" y="3334481"/>
            <a:ext cx="0" cy="2210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2D7BF45-10A8-43F3-8451-90626F6DC2B0}"/>
              </a:ext>
            </a:extLst>
          </p:cNvPr>
          <p:cNvSpPr txBox="1"/>
          <p:nvPr/>
        </p:nvSpPr>
        <p:spPr>
          <a:xfrm>
            <a:off x="2388475" y="3655028"/>
            <a:ext cx="1443192" cy="1477328"/>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发行</a:t>
            </a:r>
            <a:r>
              <a:rPr lang="en-US" altLang="zh-CN" dirty="0">
                <a:latin typeface="宋体" panose="02010600030101010101" pitchFamily="2" charset="-122"/>
                <a:ea typeface="宋体" panose="02010600030101010101" pitchFamily="2" charset="-122"/>
              </a:rPr>
              <a:t>6.15%</a:t>
            </a:r>
          </a:p>
          <a:p>
            <a:r>
              <a:rPr lang="zh-CN" altLang="en-US" dirty="0">
                <a:latin typeface="宋体" panose="02010600030101010101" pitchFamily="2" charset="-122"/>
                <a:ea typeface="宋体" panose="02010600030101010101" pitchFamily="2" charset="-122"/>
              </a:rPr>
              <a:t>非保本</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浮动收益</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理财</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28</a:t>
            </a:r>
            <a:r>
              <a:rPr lang="zh-CN" altLang="en-US" dirty="0">
                <a:latin typeface="宋体" panose="02010600030101010101" pitchFamily="2" charset="-122"/>
                <a:ea typeface="宋体" panose="02010600030101010101" pitchFamily="2" charset="-122"/>
              </a:rPr>
              <a:t>亿元</a:t>
            </a:r>
          </a:p>
        </p:txBody>
      </p:sp>
      <p:sp>
        <p:nvSpPr>
          <p:cNvPr id="14" name="矩形: 圆角 13">
            <a:extLst>
              <a:ext uri="{FF2B5EF4-FFF2-40B4-BE49-F238E27FC236}">
                <a16:creationId xmlns:a16="http://schemas.microsoft.com/office/drawing/2014/main" id="{5B452E2A-BCE2-4A08-86FF-45F08FC49419}"/>
              </a:ext>
            </a:extLst>
          </p:cNvPr>
          <p:cNvSpPr/>
          <p:nvPr/>
        </p:nvSpPr>
        <p:spPr>
          <a:xfrm>
            <a:off x="1378382" y="5558256"/>
            <a:ext cx="1775637" cy="657649"/>
          </a:xfrm>
          <a:prstGeom prst="roundRect">
            <a:avLst/>
          </a:prstGeom>
          <a:solidFill>
            <a:srgbClr val="8B00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银行</a:t>
            </a:r>
          </a:p>
        </p:txBody>
      </p:sp>
      <p:cxnSp>
        <p:nvCxnSpPr>
          <p:cNvPr id="16" name="直接箭头连接符 15">
            <a:extLst>
              <a:ext uri="{FF2B5EF4-FFF2-40B4-BE49-F238E27FC236}">
                <a16:creationId xmlns:a16="http://schemas.microsoft.com/office/drawing/2014/main" id="{AFD04A02-CCD4-46A6-80D7-0C6F83715A3B}"/>
              </a:ext>
            </a:extLst>
          </p:cNvPr>
          <p:cNvCxnSpPr>
            <a:cxnSpLocks/>
            <a:stCxn id="14" idx="3"/>
          </p:cNvCxnSpPr>
          <p:nvPr/>
        </p:nvCxnSpPr>
        <p:spPr>
          <a:xfrm flipV="1">
            <a:off x="3154019" y="5878803"/>
            <a:ext cx="1761271" cy="8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0501497-D207-43E4-AFAF-F86E08D47188}"/>
              </a:ext>
            </a:extLst>
          </p:cNvPr>
          <p:cNvSpPr txBox="1"/>
          <p:nvPr/>
        </p:nvSpPr>
        <p:spPr>
          <a:xfrm>
            <a:off x="3251445" y="5421783"/>
            <a:ext cx="215045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定向资管计划</a:t>
            </a:r>
          </a:p>
        </p:txBody>
      </p:sp>
      <p:sp>
        <p:nvSpPr>
          <p:cNvPr id="18" name="文本框 17">
            <a:extLst>
              <a:ext uri="{FF2B5EF4-FFF2-40B4-BE49-F238E27FC236}">
                <a16:creationId xmlns:a16="http://schemas.microsoft.com/office/drawing/2014/main" id="{2ACCA882-357B-461C-9C69-98A5057914A7}"/>
              </a:ext>
            </a:extLst>
          </p:cNvPr>
          <p:cNvSpPr txBox="1"/>
          <p:nvPr/>
        </p:nvSpPr>
        <p:spPr>
          <a:xfrm>
            <a:off x="3274907" y="5873424"/>
            <a:ext cx="2150457"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28</a:t>
            </a:r>
            <a:r>
              <a:rPr lang="zh-CN" altLang="en-US" dirty="0">
                <a:latin typeface="宋体" panose="02010600030101010101" pitchFamily="2" charset="-122"/>
                <a:ea typeface="宋体" panose="02010600030101010101" pitchFamily="2" charset="-122"/>
              </a:rPr>
              <a:t>亿元</a:t>
            </a:r>
          </a:p>
        </p:txBody>
      </p:sp>
      <p:sp>
        <p:nvSpPr>
          <p:cNvPr id="19" name="矩形: 圆角 18">
            <a:extLst>
              <a:ext uri="{FF2B5EF4-FFF2-40B4-BE49-F238E27FC236}">
                <a16:creationId xmlns:a16="http://schemas.microsoft.com/office/drawing/2014/main" id="{5EC818CB-0D75-47BB-AD05-FF8C507A23EA}"/>
              </a:ext>
            </a:extLst>
          </p:cNvPr>
          <p:cNvSpPr/>
          <p:nvPr/>
        </p:nvSpPr>
        <p:spPr>
          <a:xfrm>
            <a:off x="4988756" y="5585107"/>
            <a:ext cx="1775637" cy="657649"/>
          </a:xfrm>
          <a:prstGeom prst="roundRect">
            <a:avLst/>
          </a:prstGeom>
          <a:solidFill>
            <a:srgbClr val="8B00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券商</a:t>
            </a:r>
          </a:p>
        </p:txBody>
      </p:sp>
      <p:cxnSp>
        <p:nvCxnSpPr>
          <p:cNvPr id="21" name="直接箭头连接符 20">
            <a:extLst>
              <a:ext uri="{FF2B5EF4-FFF2-40B4-BE49-F238E27FC236}">
                <a16:creationId xmlns:a16="http://schemas.microsoft.com/office/drawing/2014/main" id="{69FB306D-844A-4073-AB93-EA6B53BD59AF}"/>
              </a:ext>
            </a:extLst>
          </p:cNvPr>
          <p:cNvCxnSpPr>
            <a:cxnSpLocks/>
            <a:stCxn id="19" idx="3"/>
          </p:cNvCxnSpPr>
          <p:nvPr/>
        </p:nvCxnSpPr>
        <p:spPr>
          <a:xfrm flipV="1">
            <a:off x="6764393" y="5887081"/>
            <a:ext cx="1381299" cy="2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C396A946-C217-41E4-8467-4A6BD0180450}"/>
              </a:ext>
            </a:extLst>
          </p:cNvPr>
          <p:cNvSpPr/>
          <p:nvPr/>
        </p:nvSpPr>
        <p:spPr>
          <a:xfrm>
            <a:off x="8138822" y="5544599"/>
            <a:ext cx="1690576" cy="657649"/>
          </a:xfrm>
          <a:prstGeom prst="roundRect">
            <a:avLst/>
          </a:prstGeom>
          <a:solidFill>
            <a:srgbClr val="8B00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信托</a:t>
            </a:r>
          </a:p>
        </p:txBody>
      </p:sp>
      <p:sp>
        <p:nvSpPr>
          <p:cNvPr id="24" name="文本框 23">
            <a:extLst>
              <a:ext uri="{FF2B5EF4-FFF2-40B4-BE49-F238E27FC236}">
                <a16:creationId xmlns:a16="http://schemas.microsoft.com/office/drawing/2014/main" id="{45DBA282-7FF5-4800-81FC-3BA7AB524025}"/>
              </a:ext>
            </a:extLst>
          </p:cNvPr>
          <p:cNvSpPr txBox="1"/>
          <p:nvPr/>
        </p:nvSpPr>
        <p:spPr>
          <a:xfrm>
            <a:off x="6741022" y="5044978"/>
            <a:ext cx="1443196"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单一资金信托</a:t>
            </a:r>
            <a:r>
              <a:rPr lang="en-US" altLang="zh-CN" dirty="0">
                <a:latin typeface="宋体" panose="02010600030101010101" pitchFamily="2" charset="-122"/>
                <a:ea typeface="宋体" panose="02010600030101010101" pitchFamily="2" charset="-122"/>
              </a:rPr>
              <a:t>28</a:t>
            </a:r>
            <a:r>
              <a:rPr lang="zh-CN" altLang="en-US" dirty="0">
                <a:latin typeface="宋体" panose="02010600030101010101" pitchFamily="2" charset="-122"/>
                <a:ea typeface="宋体" panose="02010600030101010101" pitchFamily="2" charset="-122"/>
              </a:rPr>
              <a:t>亿元</a:t>
            </a:r>
          </a:p>
        </p:txBody>
      </p:sp>
      <p:sp>
        <p:nvSpPr>
          <p:cNvPr id="25" name="文本框 24">
            <a:extLst>
              <a:ext uri="{FF2B5EF4-FFF2-40B4-BE49-F238E27FC236}">
                <a16:creationId xmlns:a16="http://schemas.microsoft.com/office/drawing/2014/main" id="{8B9AB92C-994B-4D87-BB2D-FCEC26E33374}"/>
              </a:ext>
            </a:extLst>
          </p:cNvPr>
          <p:cNvSpPr txBox="1"/>
          <p:nvPr/>
        </p:nvSpPr>
        <p:spPr>
          <a:xfrm>
            <a:off x="6764391" y="5882942"/>
            <a:ext cx="1583569"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0.08%</a:t>
            </a:r>
            <a:r>
              <a:rPr lang="zh-CN" altLang="en-US" dirty="0">
                <a:latin typeface="宋体" panose="02010600030101010101" pitchFamily="2" charset="-122"/>
                <a:ea typeface="宋体" panose="02010600030101010101" pitchFamily="2" charset="-122"/>
              </a:rPr>
              <a:t>手续费</a:t>
            </a:r>
          </a:p>
        </p:txBody>
      </p:sp>
      <p:sp>
        <p:nvSpPr>
          <p:cNvPr id="26" name="文本框 25">
            <a:extLst>
              <a:ext uri="{FF2B5EF4-FFF2-40B4-BE49-F238E27FC236}">
                <a16:creationId xmlns:a16="http://schemas.microsoft.com/office/drawing/2014/main" id="{CDC9B0C2-AE98-4AC8-883C-6F8577FD8E5D}"/>
              </a:ext>
            </a:extLst>
          </p:cNvPr>
          <p:cNvSpPr txBox="1"/>
          <p:nvPr/>
        </p:nvSpPr>
        <p:spPr>
          <a:xfrm>
            <a:off x="3201858" y="6189129"/>
            <a:ext cx="1583569"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0.12%</a:t>
            </a:r>
            <a:r>
              <a:rPr lang="zh-CN" altLang="en-US" dirty="0">
                <a:latin typeface="宋体" panose="02010600030101010101" pitchFamily="2" charset="-122"/>
                <a:ea typeface="宋体" panose="02010600030101010101" pitchFamily="2" charset="-122"/>
              </a:rPr>
              <a:t>手续费</a:t>
            </a:r>
          </a:p>
        </p:txBody>
      </p:sp>
      <p:cxnSp>
        <p:nvCxnSpPr>
          <p:cNvPr id="28" name="直接箭头连接符 27">
            <a:extLst>
              <a:ext uri="{FF2B5EF4-FFF2-40B4-BE49-F238E27FC236}">
                <a16:creationId xmlns:a16="http://schemas.microsoft.com/office/drawing/2014/main" id="{807CD9DE-7A57-47D3-ABA1-2CE2EE70C54B}"/>
              </a:ext>
            </a:extLst>
          </p:cNvPr>
          <p:cNvCxnSpPr/>
          <p:nvPr/>
        </p:nvCxnSpPr>
        <p:spPr>
          <a:xfrm flipV="1">
            <a:off x="8546263" y="3334481"/>
            <a:ext cx="0" cy="221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396139E-DF76-44F8-920F-9712E8C6739F}"/>
              </a:ext>
            </a:extLst>
          </p:cNvPr>
          <p:cNvCxnSpPr>
            <a:cxnSpLocks/>
          </p:cNvCxnSpPr>
          <p:nvPr/>
        </p:nvCxnSpPr>
        <p:spPr>
          <a:xfrm>
            <a:off x="9394562" y="3334481"/>
            <a:ext cx="0" cy="221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C8223A6-FFFE-4DBB-90D8-0420C2080C39}"/>
              </a:ext>
            </a:extLst>
          </p:cNvPr>
          <p:cNvSpPr txBox="1"/>
          <p:nvPr/>
        </p:nvSpPr>
        <p:spPr>
          <a:xfrm>
            <a:off x="7136104" y="3814644"/>
            <a:ext cx="1410159"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信托计划</a:t>
            </a:r>
            <a:r>
              <a:rPr lang="en-US" altLang="zh-CN" dirty="0">
                <a:latin typeface="宋体" panose="02010600030101010101" pitchFamily="2" charset="-122"/>
                <a:ea typeface="宋体" panose="02010600030101010101" pitchFamily="2" charset="-122"/>
              </a:rPr>
              <a:t>28</a:t>
            </a:r>
            <a:r>
              <a:rPr lang="zh-CN" altLang="en-US" dirty="0">
                <a:latin typeface="宋体" panose="02010600030101010101" pitchFamily="2" charset="-122"/>
                <a:ea typeface="宋体" panose="02010600030101010101" pitchFamily="2" charset="-122"/>
              </a:rPr>
              <a:t>亿元</a:t>
            </a:r>
          </a:p>
        </p:txBody>
      </p:sp>
      <p:sp>
        <p:nvSpPr>
          <p:cNvPr id="35" name="文本框 34">
            <a:extLst>
              <a:ext uri="{FF2B5EF4-FFF2-40B4-BE49-F238E27FC236}">
                <a16:creationId xmlns:a16="http://schemas.microsoft.com/office/drawing/2014/main" id="{5DCEBD12-5F17-473B-AE11-F21816E9643E}"/>
              </a:ext>
            </a:extLst>
          </p:cNvPr>
          <p:cNvSpPr txBox="1"/>
          <p:nvPr/>
        </p:nvSpPr>
        <p:spPr>
          <a:xfrm>
            <a:off x="9381153" y="3806456"/>
            <a:ext cx="2073561" cy="646331"/>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100%</a:t>
            </a:r>
            <a:r>
              <a:rPr lang="zh-CN" altLang="en-US" dirty="0">
                <a:latin typeface="宋体" panose="02010600030101010101" pitchFamily="2" charset="-122"/>
                <a:ea typeface="宋体" panose="02010600030101010101" pitchFamily="2" charset="-122"/>
              </a:rPr>
              <a:t>股权贷款转让</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0.15%</a:t>
            </a:r>
            <a:r>
              <a:rPr lang="zh-CN" altLang="en-US" dirty="0">
                <a:latin typeface="宋体" panose="02010600030101010101" pitchFamily="2" charset="-122"/>
                <a:ea typeface="宋体" panose="02010600030101010101" pitchFamily="2" charset="-122"/>
              </a:rPr>
              <a:t>手续费</a:t>
            </a:r>
          </a:p>
        </p:txBody>
      </p:sp>
    </p:spTree>
    <p:extLst>
      <p:ext uri="{BB962C8B-B14F-4D97-AF65-F5344CB8AC3E}">
        <p14:creationId xmlns:p14="http://schemas.microsoft.com/office/powerpoint/2010/main" val="21772737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67987-2BD4-4C2F-BA3C-A6DC818E11A1}"/>
              </a:ext>
            </a:extLst>
          </p:cNvPr>
          <p:cNvSpPr>
            <a:spLocks noGrp="1"/>
          </p:cNvSpPr>
          <p:nvPr>
            <p:ph type="title"/>
          </p:nvPr>
        </p:nvSpPr>
        <p:spPr>
          <a:xfrm>
            <a:off x="2289449" y="2877812"/>
            <a:ext cx="8427308" cy="821124"/>
          </a:xfrm>
        </p:spPr>
        <p:txBody>
          <a:bodyPr/>
          <a:lstStyle/>
          <a:p>
            <a:r>
              <a:rPr lang="zh-CN" altLang="zh-CN" dirty="0"/>
              <a:t>观点：提前还贷会让银行破产</a:t>
            </a:r>
            <a:r>
              <a:rPr lang="zh-CN" altLang="en-US" dirty="0"/>
              <a:t>？</a:t>
            </a:r>
          </a:p>
        </p:txBody>
      </p:sp>
      <p:sp>
        <p:nvSpPr>
          <p:cNvPr id="3" name="灯片编号占位符 2">
            <a:extLst>
              <a:ext uri="{FF2B5EF4-FFF2-40B4-BE49-F238E27FC236}">
                <a16:creationId xmlns:a16="http://schemas.microsoft.com/office/drawing/2014/main" id="{F90711D5-B686-4F6A-B4A5-29E42A479120}"/>
              </a:ext>
            </a:extLst>
          </p:cNvPr>
          <p:cNvSpPr>
            <a:spLocks noGrp="1"/>
          </p:cNvSpPr>
          <p:nvPr>
            <p:ph type="sldNum" sz="quarter" idx="10"/>
          </p:nvPr>
        </p:nvSpPr>
        <p:spPr/>
        <p:txBody>
          <a:bodyPr/>
          <a:lstStyle/>
          <a:p>
            <a:fld id="{F56ABC50-C693-6145-8FE9-48A83A944B62}" type="slidenum">
              <a:rPr kumimoji="1" lang="zh-CN" altLang="en-US" smtClean="0"/>
              <a:pPr/>
              <a:t>138</a:t>
            </a:fld>
            <a:endParaRPr kumimoji="1" lang="zh-CN" altLang="en-US"/>
          </a:p>
        </p:txBody>
      </p:sp>
    </p:spTree>
    <p:extLst>
      <p:ext uri="{BB962C8B-B14F-4D97-AF65-F5344CB8AC3E}">
        <p14:creationId xmlns:p14="http://schemas.microsoft.com/office/powerpoint/2010/main" val="40386603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E91D3B-E796-E64F-AA1C-4D337A2C9D5B}"/>
              </a:ext>
            </a:extLst>
          </p:cNvPr>
          <p:cNvSpPr>
            <a:spLocks noGrp="1"/>
          </p:cNvSpPr>
          <p:nvPr>
            <p:ph idx="1"/>
          </p:nvPr>
        </p:nvSpPr>
        <p:spPr>
          <a:xfrm>
            <a:off x="838200" y="1253331"/>
            <a:ext cx="10515600" cy="4351338"/>
          </a:xfrm>
        </p:spPr>
        <p:txBody>
          <a:bodyPr>
            <a:noAutofit/>
          </a:bodyPr>
          <a:lstStyle/>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利率倒挂，简单讲就是短期利率反而比长期利率高。</a:t>
            </a: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以工商银行为例，目前</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年期定存利率为</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3.15%</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；而</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5</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年期定存利率只有</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2.75%</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a:t>
            </a:r>
            <a:endPar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既然中短期存款利率比中长期存款利率高，那以后存中短期不就行了？</a:t>
            </a:r>
            <a:endPar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假设</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年后的</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2</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年定存利率是</a:t>
            </a:r>
            <a:r>
              <a:rPr kumimoji="1" lang="de-DE" altLang="zh-CN" sz="1800" dirty="0">
                <a:latin typeface="Times New Roman" panose="02020603050405020304" pitchFamily="18" charset="0"/>
                <a:ea typeface="SimSun" panose="02010600030101010101" pitchFamily="2" charset="-122"/>
                <a:cs typeface="Times New Roman" panose="02020603050405020304" pitchFamily="18" charset="0"/>
              </a:rPr>
              <a:t>x</a:t>
            </a:r>
            <a:r>
              <a:rPr kumimoji="1" lang="zh-CN" altLang="de-DE" sz="18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现在我要存</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万块，有两种存款方案。</a:t>
            </a:r>
          </a:p>
        </p:txBody>
      </p:sp>
      <p:sp>
        <p:nvSpPr>
          <p:cNvPr id="4" name="灯片编号占位符 3">
            <a:extLst>
              <a:ext uri="{FF2B5EF4-FFF2-40B4-BE49-F238E27FC236}">
                <a16:creationId xmlns:a16="http://schemas.microsoft.com/office/drawing/2014/main" id="{AACD055C-21D0-EB06-B200-365AA6D32FE1}"/>
              </a:ext>
            </a:extLst>
          </p:cNvPr>
          <p:cNvSpPr>
            <a:spLocks noGrp="1"/>
          </p:cNvSpPr>
          <p:nvPr>
            <p:ph type="sldNum" sz="quarter" idx="12"/>
          </p:nvPr>
        </p:nvSpPr>
        <p:spPr/>
        <p:txBody>
          <a:bodyPr/>
          <a:lstStyle/>
          <a:p>
            <a:fld id="{12A23114-081F-834E-85E1-95956C796665}" type="slidenum">
              <a:rPr kumimoji="1" lang="zh-CN" altLang="en-US" sz="1400" smtClean="0">
                <a:latin typeface="Times New Roman" panose="02020603050405020304" pitchFamily="18" charset="0"/>
                <a:cs typeface="Times New Roman" panose="02020603050405020304" pitchFamily="18" charset="0"/>
              </a:rPr>
              <a:t>139</a:t>
            </a:fld>
            <a:endParaRPr kumimoji="1" lang="zh-CN" altLang="en-US" sz="140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61A0CD8C-207A-1548-ACC2-414F50C41CFA}"/>
              </a:ext>
            </a:extLst>
          </p:cNvPr>
          <p:cNvSpPr txBox="1">
            <a:spLocks/>
          </p:cNvSpPr>
          <p:nvPr/>
        </p:nvSpPr>
        <p:spPr>
          <a:xfrm>
            <a:off x="838200" y="365126"/>
            <a:ext cx="10515600" cy="6936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知识拓展：利率倒挂</a:t>
            </a:r>
            <a:endParaRPr kumimoji="1" lang="zh-CN" altLang="en-US" sz="8800" b="1" dirty="0"/>
          </a:p>
        </p:txBody>
      </p:sp>
      <p:sp>
        <p:nvSpPr>
          <p:cNvPr id="9" name="燕尾形 8">
            <a:extLst>
              <a:ext uri="{FF2B5EF4-FFF2-40B4-BE49-F238E27FC236}">
                <a16:creationId xmlns:a16="http://schemas.microsoft.com/office/drawing/2014/main" id="{512D9CB9-8F40-8B30-D589-996185F7A10B}"/>
              </a:ext>
            </a:extLst>
          </p:cNvPr>
          <p:cNvSpPr/>
          <p:nvPr/>
        </p:nvSpPr>
        <p:spPr>
          <a:xfrm>
            <a:off x="0" y="347867"/>
            <a:ext cx="838200" cy="693654"/>
          </a:xfrm>
          <a:prstGeom prst="chevron">
            <a:avLst/>
          </a:prstGeom>
          <a:solidFill>
            <a:srgbClr val="8B001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7743B32-8848-1DA5-6380-FA3478784E3B}"/>
              </a:ext>
            </a:extLst>
          </p:cNvPr>
          <p:cNvSpPr/>
          <p:nvPr/>
        </p:nvSpPr>
        <p:spPr>
          <a:xfrm>
            <a:off x="11976000" y="346599"/>
            <a:ext cx="216000" cy="693654"/>
          </a:xfrm>
          <a:prstGeom prst="rect">
            <a:avLst/>
          </a:prstGeom>
          <a:solidFill>
            <a:srgbClr val="8B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BEF2FB3E-1641-D2A5-F451-DD83E9B44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8956" y="168794"/>
            <a:ext cx="2787044" cy="1049263"/>
          </a:xfrm>
          <a:prstGeom prst="rect">
            <a:avLst/>
          </a:prstGeom>
        </p:spPr>
      </p:pic>
    </p:spTree>
    <p:extLst>
      <p:ext uri="{BB962C8B-B14F-4D97-AF65-F5344CB8AC3E}">
        <p14:creationId xmlns:p14="http://schemas.microsoft.com/office/powerpoint/2010/main" val="20590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：金价变动</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14</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4823292"/>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高盛：金价每跌</a:t>
            </a:r>
            <a:r>
              <a:rPr lang="en-US" altLang="zh-CN" sz="2000" kern="100" dirty="0">
                <a:effectLst/>
                <a:latin typeface="宋体" panose="02010600030101010101" pitchFamily="2" charset="-122"/>
                <a:ea typeface="宋体" panose="02010600030101010101" pitchFamily="2" charset="-122"/>
              </a:rPr>
              <a:t>10%</a:t>
            </a:r>
            <a:r>
              <a:rPr lang="zh-CN" altLang="en-US" sz="2000" kern="100" dirty="0">
                <a:effectLst/>
                <a:latin typeface="宋体" panose="02010600030101010101" pitchFamily="2" charset="-122"/>
                <a:ea typeface="宋体" panose="02010600030101010101" pitchFamily="2" charset="-122"/>
              </a:rPr>
              <a:t>、中国实物黄金需求上升</a:t>
            </a:r>
            <a:r>
              <a:rPr lang="en-US" altLang="zh-CN" sz="2000" kern="100" dirty="0">
                <a:effectLst/>
                <a:latin typeface="宋体" panose="02010600030101010101" pitchFamily="2" charset="-122"/>
                <a:ea typeface="宋体" panose="02010600030101010101" pitchFamily="2" charset="-122"/>
              </a:rPr>
              <a:t>16%</a:t>
            </a:r>
            <a:r>
              <a:rPr lang="zh-CN" altLang="en-US" sz="2000" kern="100" dirty="0">
                <a:effectLst/>
                <a:latin typeface="宋体" panose="02010600030101010101" pitchFamily="2" charset="-122"/>
                <a:ea typeface="宋体" panose="02010600030101010101" pitchFamily="2" charset="-122"/>
              </a:rPr>
              <a:t>，金价依旧持看多态度，预计</a:t>
            </a:r>
            <a:r>
              <a:rPr lang="en-US" altLang="zh-CN" sz="2000" kern="100" dirty="0">
                <a:effectLst/>
                <a:latin typeface="宋体" panose="02010600030101010101" pitchFamily="2" charset="-122"/>
                <a:ea typeface="宋体" panose="02010600030101010101" pitchFamily="2" charset="-122"/>
              </a:rPr>
              <a:t>2024</a:t>
            </a:r>
            <a:r>
              <a:rPr lang="zh-CN" altLang="en-US" sz="2000" kern="100" dirty="0">
                <a:effectLst/>
                <a:latin typeface="宋体" panose="02010600030101010101" pitchFamily="2" charset="-122"/>
                <a:ea typeface="宋体" panose="02010600030101010101" pitchFamily="2" charset="-122"/>
              </a:rPr>
              <a:t>年底升值至</a:t>
            </a:r>
            <a:r>
              <a:rPr lang="en-US" altLang="zh-CN" sz="2000" kern="100" dirty="0">
                <a:effectLst/>
                <a:latin typeface="宋体" panose="02010600030101010101" pitchFamily="2" charset="-122"/>
                <a:ea typeface="宋体" panose="02010600030101010101" pitchFamily="2" charset="-122"/>
              </a:rPr>
              <a:t>2700</a:t>
            </a:r>
            <a:r>
              <a:rPr lang="zh-CN" altLang="en-US" sz="2000" kern="100" dirty="0">
                <a:latin typeface="宋体" panose="02010600030101010101" pitchFamily="2" charset="-122"/>
                <a:ea typeface="宋体" panose="02010600030101010101" pitchFamily="2" charset="-122"/>
              </a:rPr>
              <a:t>美元</a:t>
            </a:r>
            <a:r>
              <a:rPr lang="en-US" altLang="zh-CN" sz="2000" kern="100" dirty="0">
                <a:latin typeface="宋体" panose="02010600030101010101" pitchFamily="2" charset="-122"/>
                <a:ea typeface="宋体" panose="02010600030101010101" pitchFamily="2" charset="-122"/>
              </a:rPr>
              <a:t>/</a:t>
            </a:r>
            <a:r>
              <a:rPr lang="zh-CN" altLang="en-US" sz="2000" kern="100" dirty="0">
                <a:latin typeface="宋体" panose="02010600030101010101" pitchFamily="2" charset="-122"/>
                <a:ea typeface="宋体" panose="02010600030101010101" pitchFamily="2" charset="-122"/>
              </a:rPr>
              <a:t>盎司</a:t>
            </a:r>
            <a:endParaRPr lang="zh-CN" altLang="zh-CN" sz="28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973285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E91D3B-E796-E64F-AA1C-4D337A2C9D5B}"/>
              </a:ext>
            </a:extLst>
          </p:cNvPr>
          <p:cNvSpPr>
            <a:spLocks noGrp="1"/>
          </p:cNvSpPr>
          <p:nvPr>
            <p:ph idx="1"/>
          </p:nvPr>
        </p:nvSpPr>
        <p:spPr>
          <a:xfrm>
            <a:off x="838200" y="1253331"/>
            <a:ext cx="5257800" cy="2287857"/>
          </a:xfrm>
          <a:ln w="15875">
            <a:solidFill>
              <a:schemeClr val="bg1">
                <a:lumMod val="75000"/>
              </a:schemeClr>
            </a:solidFill>
            <a:prstDash val="sysDash"/>
          </a:ln>
        </p:spPr>
        <p:txBody>
          <a:bodyPr>
            <a:noAutofit/>
          </a:bodyPr>
          <a:lstStyle/>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方案一</a:t>
            </a:r>
            <a:r>
              <a:rPr kumimoji="1" lang="zh-CN" altLang="en-US" sz="1800" dirty="0"/>
              <a:t>：</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直接存五年</a:t>
            </a: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五年后本息合计为</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10000*</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1+2.75%*5</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=11375</a:t>
            </a:r>
          </a:p>
        </p:txBody>
      </p:sp>
      <p:sp>
        <p:nvSpPr>
          <p:cNvPr id="4" name="灯片编号占位符 3">
            <a:extLst>
              <a:ext uri="{FF2B5EF4-FFF2-40B4-BE49-F238E27FC236}">
                <a16:creationId xmlns:a16="http://schemas.microsoft.com/office/drawing/2014/main" id="{AACD055C-21D0-EB06-B200-365AA6D32FE1}"/>
              </a:ext>
            </a:extLst>
          </p:cNvPr>
          <p:cNvSpPr>
            <a:spLocks noGrp="1"/>
          </p:cNvSpPr>
          <p:nvPr>
            <p:ph type="sldNum" sz="quarter" idx="12"/>
          </p:nvPr>
        </p:nvSpPr>
        <p:spPr/>
        <p:txBody>
          <a:bodyPr/>
          <a:lstStyle/>
          <a:p>
            <a:fld id="{12A23114-081F-834E-85E1-95956C796665}" type="slidenum">
              <a:rPr kumimoji="1" lang="zh-CN" altLang="en-US" sz="1400" smtClean="0">
                <a:latin typeface="Times New Roman" panose="02020603050405020304" pitchFamily="18" charset="0"/>
                <a:cs typeface="Times New Roman" panose="02020603050405020304" pitchFamily="18" charset="0"/>
              </a:rPr>
              <a:t>140</a:t>
            </a:fld>
            <a:endParaRPr kumimoji="1" lang="zh-CN" altLang="en-US" sz="140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61A0CD8C-207A-1548-ACC2-414F50C41CFA}"/>
              </a:ext>
            </a:extLst>
          </p:cNvPr>
          <p:cNvSpPr txBox="1">
            <a:spLocks/>
          </p:cNvSpPr>
          <p:nvPr/>
        </p:nvSpPr>
        <p:spPr>
          <a:xfrm>
            <a:off x="838200" y="365126"/>
            <a:ext cx="10515600" cy="6936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知识拓展：利率倒挂</a:t>
            </a:r>
            <a:endParaRPr kumimoji="1" lang="zh-CN" altLang="en-US" sz="8800" b="1" dirty="0"/>
          </a:p>
        </p:txBody>
      </p:sp>
      <p:sp>
        <p:nvSpPr>
          <p:cNvPr id="9" name="燕尾形 8">
            <a:extLst>
              <a:ext uri="{FF2B5EF4-FFF2-40B4-BE49-F238E27FC236}">
                <a16:creationId xmlns:a16="http://schemas.microsoft.com/office/drawing/2014/main" id="{512D9CB9-8F40-8B30-D589-996185F7A10B}"/>
              </a:ext>
            </a:extLst>
          </p:cNvPr>
          <p:cNvSpPr/>
          <p:nvPr/>
        </p:nvSpPr>
        <p:spPr>
          <a:xfrm>
            <a:off x="0" y="347867"/>
            <a:ext cx="838200" cy="693654"/>
          </a:xfrm>
          <a:prstGeom prst="chevron">
            <a:avLst/>
          </a:prstGeom>
          <a:solidFill>
            <a:srgbClr val="8B001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7743B32-8848-1DA5-6380-FA3478784E3B}"/>
              </a:ext>
            </a:extLst>
          </p:cNvPr>
          <p:cNvSpPr/>
          <p:nvPr/>
        </p:nvSpPr>
        <p:spPr>
          <a:xfrm>
            <a:off x="11976000" y="346599"/>
            <a:ext cx="216000" cy="693654"/>
          </a:xfrm>
          <a:prstGeom prst="rect">
            <a:avLst/>
          </a:prstGeom>
          <a:solidFill>
            <a:srgbClr val="8B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BEF2FB3E-1641-D2A5-F451-DD83E9B44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8956" y="168794"/>
            <a:ext cx="2787044" cy="1049263"/>
          </a:xfrm>
          <a:prstGeom prst="rect">
            <a:avLst/>
          </a:prstGeom>
        </p:spPr>
      </p:pic>
      <p:sp>
        <p:nvSpPr>
          <p:cNvPr id="2" name="内容占位符 2">
            <a:extLst>
              <a:ext uri="{FF2B5EF4-FFF2-40B4-BE49-F238E27FC236}">
                <a16:creationId xmlns:a16="http://schemas.microsoft.com/office/drawing/2014/main" id="{50B1846F-25EE-13A3-C998-9D1DC371213B}"/>
              </a:ext>
            </a:extLst>
          </p:cNvPr>
          <p:cNvSpPr txBox="1">
            <a:spLocks/>
          </p:cNvSpPr>
          <p:nvPr/>
        </p:nvSpPr>
        <p:spPr>
          <a:xfrm>
            <a:off x="6312610" y="1234804"/>
            <a:ext cx="5257800" cy="2306384"/>
          </a:xfrm>
          <a:prstGeom prst="rect">
            <a:avLst/>
          </a:prstGeom>
          <a:ln w="15875">
            <a:solidFill>
              <a:schemeClr val="bg1">
                <a:lumMod val="75000"/>
              </a:schemeClr>
            </a:solidFill>
            <a:prstDash val="sys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方案二：先存三年再存两年</a:t>
            </a:r>
          </a:p>
          <a:p>
            <a:pPr>
              <a:lnSpc>
                <a:spcPct val="170000"/>
              </a:lnSpc>
            </a:pP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年期本息为</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10000(1+3.15%*3)=10945</a:t>
            </a: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之后再存两年本息合计为</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10945(1+2</a:t>
            </a:r>
            <a:r>
              <a:rPr kumimoji="1" lang="de-DE" altLang="zh-CN" sz="1800" dirty="0">
                <a:latin typeface="Times New Roman" panose="02020603050405020304" pitchFamily="18" charset="0"/>
                <a:ea typeface="SimSun" panose="02010600030101010101" pitchFamily="2" charset="-122"/>
                <a:cs typeface="Times New Roman" panose="02020603050405020304" pitchFamily="18" charset="0"/>
              </a:rPr>
              <a:t>x)=11375</a:t>
            </a: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解出</a:t>
            </a:r>
            <a:r>
              <a:rPr kumimoji="1" lang="de-DE" altLang="zh-CN" sz="1800" dirty="0">
                <a:latin typeface="Times New Roman" panose="02020603050405020304" pitchFamily="18" charset="0"/>
                <a:ea typeface="SimSun" panose="02010600030101010101" pitchFamily="2" charset="-122"/>
                <a:cs typeface="Times New Roman" panose="02020603050405020304" pitchFamily="18" charset="0"/>
              </a:rPr>
              <a:t>x=1.964%</a:t>
            </a:r>
          </a:p>
        </p:txBody>
      </p:sp>
      <p:sp>
        <p:nvSpPr>
          <p:cNvPr id="5" name="内容占位符 2">
            <a:extLst>
              <a:ext uri="{FF2B5EF4-FFF2-40B4-BE49-F238E27FC236}">
                <a16:creationId xmlns:a16="http://schemas.microsoft.com/office/drawing/2014/main" id="{6AC463E4-BFC3-AB15-BA10-1F47AEC06996}"/>
              </a:ext>
            </a:extLst>
          </p:cNvPr>
          <p:cNvSpPr txBox="1">
            <a:spLocks/>
          </p:cNvSpPr>
          <p:nvPr/>
        </p:nvSpPr>
        <p:spPr>
          <a:xfrm>
            <a:off x="838200" y="3842271"/>
            <a:ext cx="10515600" cy="1315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也就是说，理论上，三年后两年期的存款利率会变成</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1.946%</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a:t>
            </a: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目前工行的两年定存为</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2.5%</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，如果不出意外，三年后，两年期定存利率会降低</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0.5%</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以上。</a:t>
            </a:r>
            <a:endParaRPr kumimoji="1" lang="de-DE" altLang="zh-CN" sz="18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486613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F68D9-84E5-6558-32CD-00F880F81A3E}"/>
              </a:ext>
            </a:extLst>
          </p:cNvPr>
          <p:cNvSpPr>
            <a:spLocks noGrp="1"/>
          </p:cNvSpPr>
          <p:nvPr>
            <p:ph type="title"/>
          </p:nvPr>
        </p:nvSpPr>
        <p:spPr/>
        <p:txBody>
          <a:bodyPr/>
          <a:lstStyle/>
          <a:p>
            <a:r>
              <a:rPr kumimoji="1" lang="zh-CN" altLang="en-US" dirty="0"/>
              <a:t>知识拓展：简化理解高杠杆</a:t>
            </a:r>
          </a:p>
        </p:txBody>
      </p:sp>
      <p:sp>
        <p:nvSpPr>
          <p:cNvPr id="3" name="灯片编号占位符 2">
            <a:extLst>
              <a:ext uri="{FF2B5EF4-FFF2-40B4-BE49-F238E27FC236}">
                <a16:creationId xmlns:a16="http://schemas.microsoft.com/office/drawing/2014/main" id="{60FCEBB9-17A7-18A0-643A-A235AC9F9470}"/>
              </a:ext>
            </a:extLst>
          </p:cNvPr>
          <p:cNvSpPr>
            <a:spLocks noGrp="1"/>
          </p:cNvSpPr>
          <p:nvPr>
            <p:ph type="sldNum" sz="quarter" idx="10"/>
          </p:nvPr>
        </p:nvSpPr>
        <p:spPr/>
        <p:txBody>
          <a:bodyPr/>
          <a:lstStyle/>
          <a:p>
            <a:fld id="{F56ABC50-C693-6145-8FE9-48A83A944B62}" type="slidenum">
              <a:rPr kumimoji="1" lang="zh-CN" altLang="en-US" smtClean="0"/>
              <a:pPr/>
              <a:t>141</a:t>
            </a:fld>
            <a:endParaRPr kumimoji="1" lang="zh-CN" altLang="en-US"/>
          </a:p>
        </p:txBody>
      </p:sp>
      <p:pic>
        <p:nvPicPr>
          <p:cNvPr id="6" name="内容占位符 5">
            <a:extLst>
              <a:ext uri="{FF2B5EF4-FFF2-40B4-BE49-F238E27FC236}">
                <a16:creationId xmlns:a16="http://schemas.microsoft.com/office/drawing/2014/main" id="{13F856AE-2A19-F12D-E4AD-462A98FBF93E}"/>
              </a:ext>
            </a:extLst>
          </p:cNvPr>
          <p:cNvPicPr>
            <a:picLocks noGrp="1" noChangeAspect="1"/>
          </p:cNvPicPr>
          <p:nvPr>
            <p:ph sz="quarter" idx="11"/>
          </p:nvPr>
        </p:nvPicPr>
        <p:blipFill>
          <a:blip r:embed="rId2"/>
          <a:stretch>
            <a:fillRect/>
          </a:stretch>
        </p:blipFill>
        <p:spPr>
          <a:xfrm>
            <a:off x="6096000" y="1891600"/>
            <a:ext cx="5951224" cy="3074799"/>
          </a:xfrm>
          <a:prstGeom prst="rect">
            <a:avLst/>
          </a:prstGeom>
        </p:spPr>
      </p:pic>
      <p:pic>
        <p:nvPicPr>
          <p:cNvPr id="5" name="图片 4">
            <a:extLst>
              <a:ext uri="{FF2B5EF4-FFF2-40B4-BE49-F238E27FC236}">
                <a16:creationId xmlns:a16="http://schemas.microsoft.com/office/drawing/2014/main" id="{A72DB1CC-3D5D-D6C1-8331-9E78C2E32FDC}"/>
              </a:ext>
            </a:extLst>
          </p:cNvPr>
          <p:cNvPicPr>
            <a:picLocks noChangeAspect="1"/>
          </p:cNvPicPr>
          <p:nvPr/>
        </p:nvPicPr>
        <p:blipFill>
          <a:blip r:embed="rId3"/>
          <a:stretch>
            <a:fillRect/>
          </a:stretch>
        </p:blipFill>
        <p:spPr>
          <a:xfrm>
            <a:off x="939114" y="1891600"/>
            <a:ext cx="5040000" cy="3074800"/>
          </a:xfrm>
          <a:prstGeom prst="rect">
            <a:avLst/>
          </a:prstGeom>
        </p:spPr>
      </p:pic>
      <p:sp>
        <p:nvSpPr>
          <p:cNvPr id="4" name="矩形 3">
            <a:extLst>
              <a:ext uri="{FF2B5EF4-FFF2-40B4-BE49-F238E27FC236}">
                <a16:creationId xmlns:a16="http://schemas.microsoft.com/office/drawing/2014/main" id="{E788E1C4-7C24-B2CE-B75D-0AF2A4D83F8E}"/>
              </a:ext>
            </a:extLst>
          </p:cNvPr>
          <p:cNvSpPr/>
          <p:nvPr/>
        </p:nvSpPr>
        <p:spPr>
          <a:xfrm>
            <a:off x="939115" y="5261187"/>
            <a:ext cx="5040000" cy="821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本金能支撑几年利息？</a:t>
            </a:r>
            <a:endParaRPr kumimoji="1"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FEAD59DC-695D-5DB2-A392-191313450652}"/>
              </a:ext>
            </a:extLst>
          </p:cNvPr>
          <p:cNvSpPr/>
          <p:nvPr/>
        </p:nvSpPr>
        <p:spPr>
          <a:xfrm>
            <a:off x="6551612" y="5261187"/>
            <a:ext cx="5040000" cy="821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美港中三地房地产业杠杆水平</a:t>
            </a:r>
            <a:endParaRPr kumimoji="1"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CE0CCB0B-DFC9-AB14-345A-DDF19030ED7B}"/>
              </a:ext>
            </a:extLst>
          </p:cNvPr>
          <p:cNvSpPr/>
          <p:nvPr/>
        </p:nvSpPr>
        <p:spPr>
          <a:xfrm>
            <a:off x="6709217" y="4578104"/>
            <a:ext cx="1421530" cy="39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1:2</a:t>
            </a:r>
          </a:p>
        </p:txBody>
      </p:sp>
      <p:sp>
        <p:nvSpPr>
          <p:cNvPr id="9" name="矩形 8">
            <a:extLst>
              <a:ext uri="{FF2B5EF4-FFF2-40B4-BE49-F238E27FC236}">
                <a16:creationId xmlns:a16="http://schemas.microsoft.com/office/drawing/2014/main" id="{B2BD8A6D-63C8-10F7-D7DD-A651B45DA347}"/>
              </a:ext>
            </a:extLst>
          </p:cNvPr>
          <p:cNvSpPr/>
          <p:nvPr/>
        </p:nvSpPr>
        <p:spPr>
          <a:xfrm>
            <a:off x="8362434" y="4608662"/>
            <a:ext cx="1572397" cy="39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3:5</a:t>
            </a:r>
          </a:p>
        </p:txBody>
      </p:sp>
      <p:sp>
        <p:nvSpPr>
          <p:cNvPr id="10" name="矩形 9">
            <a:extLst>
              <a:ext uri="{FF2B5EF4-FFF2-40B4-BE49-F238E27FC236}">
                <a16:creationId xmlns:a16="http://schemas.microsoft.com/office/drawing/2014/main" id="{CEC3BE7A-C816-FD86-7CB4-CD7DF8DF0797}"/>
              </a:ext>
            </a:extLst>
          </p:cNvPr>
          <p:cNvSpPr/>
          <p:nvPr/>
        </p:nvSpPr>
        <p:spPr>
          <a:xfrm>
            <a:off x="9847280" y="4610844"/>
            <a:ext cx="1572397" cy="39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1:10</a:t>
            </a:r>
          </a:p>
        </p:txBody>
      </p:sp>
    </p:spTree>
    <p:extLst>
      <p:ext uri="{BB962C8B-B14F-4D97-AF65-F5344CB8AC3E}">
        <p14:creationId xmlns:p14="http://schemas.microsoft.com/office/powerpoint/2010/main" val="3794354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F68D9-84E5-6558-32CD-00F880F81A3E}"/>
              </a:ext>
            </a:extLst>
          </p:cNvPr>
          <p:cNvSpPr>
            <a:spLocks noGrp="1"/>
          </p:cNvSpPr>
          <p:nvPr>
            <p:ph type="title"/>
          </p:nvPr>
        </p:nvSpPr>
        <p:spPr/>
        <p:txBody>
          <a:bodyPr/>
          <a:lstStyle/>
          <a:p>
            <a:r>
              <a:rPr kumimoji="1" lang="zh-CN" altLang="en-US" dirty="0"/>
              <a:t>知识拓展：简化理解高杠杆</a:t>
            </a:r>
          </a:p>
        </p:txBody>
      </p:sp>
      <p:sp>
        <p:nvSpPr>
          <p:cNvPr id="3" name="灯片编号占位符 2">
            <a:extLst>
              <a:ext uri="{FF2B5EF4-FFF2-40B4-BE49-F238E27FC236}">
                <a16:creationId xmlns:a16="http://schemas.microsoft.com/office/drawing/2014/main" id="{60FCEBB9-17A7-18A0-643A-A235AC9F9470}"/>
              </a:ext>
            </a:extLst>
          </p:cNvPr>
          <p:cNvSpPr>
            <a:spLocks noGrp="1"/>
          </p:cNvSpPr>
          <p:nvPr>
            <p:ph type="sldNum" sz="quarter" idx="10"/>
          </p:nvPr>
        </p:nvSpPr>
        <p:spPr/>
        <p:txBody>
          <a:bodyPr/>
          <a:lstStyle/>
          <a:p>
            <a:fld id="{F56ABC50-C693-6145-8FE9-48A83A944B62}" type="slidenum">
              <a:rPr kumimoji="1" lang="zh-CN" altLang="en-US" smtClean="0"/>
              <a:pPr/>
              <a:t>142</a:t>
            </a:fld>
            <a:endParaRPr kumimoji="1" lang="zh-CN" altLang="en-US"/>
          </a:p>
        </p:txBody>
      </p:sp>
      <p:pic>
        <p:nvPicPr>
          <p:cNvPr id="4" name="图片 3">
            <a:extLst>
              <a:ext uri="{FF2B5EF4-FFF2-40B4-BE49-F238E27FC236}">
                <a16:creationId xmlns:a16="http://schemas.microsoft.com/office/drawing/2014/main" id="{EA486E3D-C428-ED4C-E2B0-638B80D21AED}"/>
              </a:ext>
            </a:extLst>
          </p:cNvPr>
          <p:cNvPicPr>
            <a:picLocks noChangeAspect="1"/>
          </p:cNvPicPr>
          <p:nvPr/>
        </p:nvPicPr>
        <p:blipFill rotWithShape="1">
          <a:blip r:embed="rId2"/>
          <a:srcRect l="6340" r="6882"/>
          <a:stretch/>
        </p:blipFill>
        <p:spPr>
          <a:xfrm>
            <a:off x="1056000" y="1882442"/>
            <a:ext cx="5040000" cy="3074799"/>
          </a:xfrm>
          <a:prstGeom prst="rect">
            <a:avLst/>
          </a:prstGeom>
        </p:spPr>
      </p:pic>
      <p:pic>
        <p:nvPicPr>
          <p:cNvPr id="9" name="图片 8">
            <a:extLst>
              <a:ext uri="{FF2B5EF4-FFF2-40B4-BE49-F238E27FC236}">
                <a16:creationId xmlns:a16="http://schemas.microsoft.com/office/drawing/2014/main" id="{35FFEAAC-3A63-3911-862A-3803AC593FCE}"/>
              </a:ext>
            </a:extLst>
          </p:cNvPr>
          <p:cNvPicPr>
            <a:picLocks noChangeAspect="1"/>
          </p:cNvPicPr>
          <p:nvPr/>
        </p:nvPicPr>
        <p:blipFill>
          <a:blip r:embed="rId3"/>
          <a:stretch>
            <a:fillRect/>
          </a:stretch>
        </p:blipFill>
        <p:spPr>
          <a:xfrm>
            <a:off x="6096000" y="1856459"/>
            <a:ext cx="5954400" cy="3100782"/>
          </a:xfrm>
          <a:prstGeom prst="rect">
            <a:avLst/>
          </a:prstGeom>
        </p:spPr>
      </p:pic>
      <p:sp>
        <p:nvSpPr>
          <p:cNvPr id="7" name="内容占位符 3">
            <a:extLst>
              <a:ext uri="{FF2B5EF4-FFF2-40B4-BE49-F238E27FC236}">
                <a16:creationId xmlns:a16="http://schemas.microsoft.com/office/drawing/2014/main" id="{996C1B82-E1AD-164D-D471-3294B94E78EF}"/>
              </a:ext>
            </a:extLst>
          </p:cNvPr>
          <p:cNvSpPr>
            <a:spLocks noGrp="1"/>
          </p:cNvSpPr>
          <p:nvPr>
            <p:ph sz="quarter" idx="11"/>
          </p:nvPr>
        </p:nvSpPr>
        <p:spPr>
          <a:xfrm>
            <a:off x="1056000" y="5496504"/>
            <a:ext cx="10515600" cy="612748"/>
          </a:xfrm>
        </p:spPr>
        <p:txBody>
          <a:bodyPr/>
          <a:lstStyle/>
          <a:p>
            <a:r>
              <a:rPr kumimoji="1" lang="zh-CN" altLang="en-US" dirty="0"/>
              <a:t>资金链最紧的开发商却拒绝降价销售？？</a:t>
            </a:r>
          </a:p>
        </p:txBody>
      </p:sp>
      <p:sp>
        <p:nvSpPr>
          <p:cNvPr id="6" name="矩形 5">
            <a:extLst>
              <a:ext uri="{FF2B5EF4-FFF2-40B4-BE49-F238E27FC236}">
                <a16:creationId xmlns:a16="http://schemas.microsoft.com/office/drawing/2014/main" id="{7591F12F-EB89-CF94-6551-90D7AFAA1139}"/>
              </a:ext>
            </a:extLst>
          </p:cNvPr>
          <p:cNvSpPr/>
          <p:nvPr/>
        </p:nvSpPr>
        <p:spPr>
          <a:xfrm>
            <a:off x="10083114" y="3834909"/>
            <a:ext cx="1569309" cy="341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10+90=100</a:t>
            </a:r>
          </a:p>
        </p:txBody>
      </p:sp>
      <p:sp>
        <p:nvSpPr>
          <p:cNvPr id="8" name="矩形 7">
            <a:extLst>
              <a:ext uri="{FF2B5EF4-FFF2-40B4-BE49-F238E27FC236}">
                <a16:creationId xmlns:a16="http://schemas.microsoft.com/office/drawing/2014/main" id="{FFB1A72E-78A1-D9C4-EDBB-A24F0E679DEB}"/>
              </a:ext>
            </a:extLst>
          </p:cNvPr>
          <p:cNvSpPr/>
          <p:nvPr/>
        </p:nvSpPr>
        <p:spPr>
          <a:xfrm>
            <a:off x="6709217" y="4578104"/>
            <a:ext cx="1421530" cy="39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1:2</a:t>
            </a:r>
          </a:p>
        </p:txBody>
      </p:sp>
      <p:sp>
        <p:nvSpPr>
          <p:cNvPr id="10" name="矩形 9">
            <a:extLst>
              <a:ext uri="{FF2B5EF4-FFF2-40B4-BE49-F238E27FC236}">
                <a16:creationId xmlns:a16="http://schemas.microsoft.com/office/drawing/2014/main" id="{CF33F00B-6013-60C2-7BF4-D63F561638ED}"/>
              </a:ext>
            </a:extLst>
          </p:cNvPr>
          <p:cNvSpPr/>
          <p:nvPr/>
        </p:nvSpPr>
        <p:spPr>
          <a:xfrm>
            <a:off x="8362434" y="4608662"/>
            <a:ext cx="1572397" cy="39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3:5</a:t>
            </a:r>
          </a:p>
        </p:txBody>
      </p:sp>
      <p:sp>
        <p:nvSpPr>
          <p:cNvPr id="11" name="矩形 10">
            <a:extLst>
              <a:ext uri="{FF2B5EF4-FFF2-40B4-BE49-F238E27FC236}">
                <a16:creationId xmlns:a16="http://schemas.microsoft.com/office/drawing/2014/main" id="{1F078A32-3930-17CA-749E-390ACD90BF98}"/>
              </a:ext>
            </a:extLst>
          </p:cNvPr>
          <p:cNvSpPr/>
          <p:nvPr/>
        </p:nvSpPr>
        <p:spPr>
          <a:xfrm>
            <a:off x="9847280" y="4610844"/>
            <a:ext cx="1572397" cy="39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1:10</a:t>
            </a:r>
          </a:p>
        </p:txBody>
      </p:sp>
    </p:spTree>
    <p:extLst>
      <p:ext uri="{BB962C8B-B14F-4D97-AF65-F5344CB8AC3E}">
        <p14:creationId xmlns:p14="http://schemas.microsoft.com/office/powerpoint/2010/main" val="6829066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84003-F729-713F-41A7-FAD83ABE5B29}"/>
              </a:ext>
            </a:extLst>
          </p:cNvPr>
          <p:cNvSpPr>
            <a:spLocks noGrp="1"/>
          </p:cNvSpPr>
          <p:nvPr>
            <p:ph type="title"/>
          </p:nvPr>
        </p:nvSpPr>
        <p:spPr/>
        <p:txBody>
          <a:bodyPr/>
          <a:lstStyle/>
          <a:p>
            <a:r>
              <a:rPr kumimoji="1" lang="zh-CN" altLang="en-US" dirty="0"/>
              <a:t>知识拓展：结构性存款</a:t>
            </a:r>
          </a:p>
        </p:txBody>
      </p:sp>
      <p:sp>
        <p:nvSpPr>
          <p:cNvPr id="3" name="灯片编号占位符 2">
            <a:extLst>
              <a:ext uri="{FF2B5EF4-FFF2-40B4-BE49-F238E27FC236}">
                <a16:creationId xmlns:a16="http://schemas.microsoft.com/office/drawing/2014/main" id="{9A03D849-3C2B-B6E5-7264-1DB6B77091C7}"/>
              </a:ext>
            </a:extLst>
          </p:cNvPr>
          <p:cNvSpPr>
            <a:spLocks noGrp="1"/>
          </p:cNvSpPr>
          <p:nvPr>
            <p:ph type="sldNum" sz="quarter" idx="10"/>
          </p:nvPr>
        </p:nvSpPr>
        <p:spPr/>
        <p:txBody>
          <a:bodyPr/>
          <a:lstStyle/>
          <a:p>
            <a:fld id="{F56ABC50-C693-6145-8FE9-48A83A944B62}" type="slidenum">
              <a:rPr kumimoji="1" lang="zh-CN" altLang="en-US" smtClean="0"/>
              <a:pPr/>
              <a:t>143</a:t>
            </a:fld>
            <a:endParaRPr kumimoji="1" lang="zh-CN" altLang="en-US"/>
          </a:p>
        </p:txBody>
      </p:sp>
      <p:pic>
        <p:nvPicPr>
          <p:cNvPr id="5" name="图片 4">
            <a:extLst>
              <a:ext uri="{FF2B5EF4-FFF2-40B4-BE49-F238E27FC236}">
                <a16:creationId xmlns:a16="http://schemas.microsoft.com/office/drawing/2014/main" id="{B204C450-11B4-D42E-5392-6A6B16E12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614" y="1271719"/>
            <a:ext cx="5075092" cy="5117385"/>
          </a:xfrm>
          <a:prstGeom prst="rect">
            <a:avLst/>
          </a:prstGeom>
        </p:spPr>
      </p:pic>
    </p:spTree>
    <p:extLst>
      <p:ext uri="{BB962C8B-B14F-4D97-AF65-F5344CB8AC3E}">
        <p14:creationId xmlns:p14="http://schemas.microsoft.com/office/powerpoint/2010/main" val="17751063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5B92F-C754-A68D-C089-AC4877C5461A}"/>
              </a:ext>
            </a:extLst>
          </p:cNvPr>
          <p:cNvSpPr>
            <a:spLocks noGrp="1"/>
          </p:cNvSpPr>
          <p:nvPr>
            <p:ph type="title"/>
          </p:nvPr>
        </p:nvSpPr>
        <p:spPr/>
        <p:txBody>
          <a:bodyPr/>
          <a:lstStyle/>
          <a:p>
            <a:r>
              <a:rPr kumimoji="1" lang="zh-CN" altLang="en-US" dirty="0"/>
              <a:t>知识拓展：结构性存款</a:t>
            </a:r>
          </a:p>
        </p:txBody>
      </p:sp>
      <p:sp>
        <p:nvSpPr>
          <p:cNvPr id="3" name="灯片编号占位符 2">
            <a:extLst>
              <a:ext uri="{FF2B5EF4-FFF2-40B4-BE49-F238E27FC236}">
                <a16:creationId xmlns:a16="http://schemas.microsoft.com/office/drawing/2014/main" id="{59B17AFD-08DE-7979-72BF-D17D8898F16C}"/>
              </a:ext>
            </a:extLst>
          </p:cNvPr>
          <p:cNvSpPr>
            <a:spLocks noGrp="1"/>
          </p:cNvSpPr>
          <p:nvPr>
            <p:ph type="sldNum" sz="quarter" idx="10"/>
          </p:nvPr>
        </p:nvSpPr>
        <p:spPr/>
        <p:txBody>
          <a:bodyPr/>
          <a:lstStyle/>
          <a:p>
            <a:fld id="{F56ABC50-C693-6145-8FE9-48A83A944B62}" type="slidenum">
              <a:rPr kumimoji="1" lang="zh-CN" altLang="en-US" smtClean="0"/>
              <a:pPr/>
              <a:t>144</a:t>
            </a:fld>
            <a:endParaRPr kumimoji="1" lang="zh-CN" altLang="en-US"/>
          </a:p>
        </p:txBody>
      </p:sp>
      <p:pic>
        <p:nvPicPr>
          <p:cNvPr id="5" name="图片 4">
            <a:extLst>
              <a:ext uri="{FF2B5EF4-FFF2-40B4-BE49-F238E27FC236}">
                <a16:creationId xmlns:a16="http://schemas.microsoft.com/office/drawing/2014/main" id="{61B06C31-4C1E-EA1C-F650-3D359708F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226" y="1701895"/>
            <a:ext cx="5873548" cy="2382050"/>
          </a:xfrm>
          <a:prstGeom prst="rect">
            <a:avLst/>
          </a:prstGeom>
        </p:spPr>
      </p:pic>
    </p:spTree>
    <p:extLst>
      <p:ext uri="{BB962C8B-B14F-4D97-AF65-F5344CB8AC3E}">
        <p14:creationId xmlns:p14="http://schemas.microsoft.com/office/powerpoint/2010/main" val="24558323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9076A-026E-B4C1-D550-9833F53CB750}"/>
              </a:ext>
            </a:extLst>
          </p:cNvPr>
          <p:cNvSpPr>
            <a:spLocks noGrp="1"/>
          </p:cNvSpPr>
          <p:nvPr>
            <p:ph type="title"/>
          </p:nvPr>
        </p:nvSpPr>
        <p:spPr/>
        <p:txBody>
          <a:bodyPr/>
          <a:lstStyle/>
          <a:p>
            <a:r>
              <a:rPr kumimoji="1" lang="zh-CN" altLang="en-US" dirty="0"/>
              <a:t>知识拓展：银行贷款不合规操作</a:t>
            </a:r>
          </a:p>
        </p:txBody>
      </p:sp>
      <p:sp>
        <p:nvSpPr>
          <p:cNvPr id="3" name="灯片编号占位符 2">
            <a:extLst>
              <a:ext uri="{FF2B5EF4-FFF2-40B4-BE49-F238E27FC236}">
                <a16:creationId xmlns:a16="http://schemas.microsoft.com/office/drawing/2014/main" id="{E9688B02-675A-3A35-9353-343D795BFF34}"/>
              </a:ext>
            </a:extLst>
          </p:cNvPr>
          <p:cNvSpPr>
            <a:spLocks noGrp="1"/>
          </p:cNvSpPr>
          <p:nvPr>
            <p:ph type="sldNum" sz="quarter" idx="12"/>
          </p:nvPr>
        </p:nvSpPr>
        <p:spPr/>
        <p:txBody>
          <a:bodyPr/>
          <a:lstStyle/>
          <a:p>
            <a:fld id="{F56ABC50-C693-6145-8FE9-48A83A944B62}" type="slidenum">
              <a:rPr kumimoji="1" lang="zh-CN" altLang="en-US" smtClean="0"/>
              <a:t>145</a:t>
            </a:fld>
            <a:endParaRPr kumimoji="1" lang="zh-CN" altLang="en-US"/>
          </a:p>
        </p:txBody>
      </p:sp>
      <p:grpSp>
        <p:nvGrpSpPr>
          <p:cNvPr id="30" name="组合 29">
            <a:extLst>
              <a:ext uri="{FF2B5EF4-FFF2-40B4-BE49-F238E27FC236}">
                <a16:creationId xmlns:a16="http://schemas.microsoft.com/office/drawing/2014/main" id="{C914F634-D91A-F890-9A63-9249E85F2665}"/>
              </a:ext>
            </a:extLst>
          </p:cNvPr>
          <p:cNvGrpSpPr/>
          <p:nvPr/>
        </p:nvGrpSpPr>
        <p:grpSpPr>
          <a:xfrm>
            <a:off x="1842223" y="1255578"/>
            <a:ext cx="8507554" cy="5321169"/>
            <a:chOff x="1514956" y="2276791"/>
            <a:chExt cx="8507554" cy="5321169"/>
          </a:xfrm>
        </p:grpSpPr>
        <p:cxnSp>
          <p:nvCxnSpPr>
            <p:cNvPr id="5" name="直接箭头连接符 6">
              <a:extLst>
                <a:ext uri="{FF2B5EF4-FFF2-40B4-BE49-F238E27FC236}">
                  <a16:creationId xmlns:a16="http://schemas.microsoft.com/office/drawing/2014/main" id="{14301D2F-690D-5243-8022-125DA46B2F13}"/>
                </a:ext>
              </a:extLst>
            </p:cNvPr>
            <p:cNvCxnSpPr>
              <a:cxnSpLocks/>
            </p:cNvCxnSpPr>
            <p:nvPr/>
          </p:nvCxnSpPr>
          <p:spPr>
            <a:xfrm flipV="1">
              <a:off x="4338388" y="2494138"/>
              <a:ext cx="669234" cy="254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矩形: 圆角 7">
              <a:extLst>
                <a:ext uri="{FF2B5EF4-FFF2-40B4-BE49-F238E27FC236}">
                  <a16:creationId xmlns:a16="http://schemas.microsoft.com/office/drawing/2014/main" id="{AA573A0A-8D0E-6242-574C-CF06E7EB12A5}"/>
                </a:ext>
              </a:extLst>
            </p:cNvPr>
            <p:cNvSpPr/>
            <p:nvPr/>
          </p:nvSpPr>
          <p:spPr>
            <a:xfrm>
              <a:off x="5021187" y="2280601"/>
              <a:ext cx="2330508" cy="419455"/>
            </a:xfrm>
            <a:prstGeom prst="roundRect">
              <a:avLst>
                <a:gd name="adj" fmla="val 8073"/>
              </a:avLst>
            </a:prstGeom>
            <a:solidFill>
              <a:srgbClr val="D8C4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预期收益率</a:t>
              </a:r>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10%</a:t>
              </a:r>
              <a:endPar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8" name="矩形: 圆角 4">
              <a:extLst>
                <a:ext uri="{FF2B5EF4-FFF2-40B4-BE49-F238E27FC236}">
                  <a16:creationId xmlns:a16="http://schemas.microsoft.com/office/drawing/2014/main" id="{DADDE107-1F81-382B-D776-A2B1B6699FD6}"/>
                </a:ext>
              </a:extLst>
            </p:cNvPr>
            <p:cNvSpPr/>
            <p:nvPr/>
          </p:nvSpPr>
          <p:spPr>
            <a:xfrm>
              <a:off x="1514956" y="2276791"/>
              <a:ext cx="3496709" cy="419455"/>
            </a:xfrm>
            <a:prstGeom prst="roundRect">
              <a:avLst>
                <a:gd name="adj" fmla="val 8073"/>
              </a:avLst>
            </a:prstGeom>
            <a:solidFill>
              <a:srgbClr val="D8C4C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GL</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需要经营资金</a:t>
              </a:r>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2000</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万</a:t>
              </a:r>
            </a:p>
          </p:txBody>
        </p:sp>
        <p:sp>
          <p:nvSpPr>
            <p:cNvPr id="9" name="矩形: 圆角 11">
              <a:extLst>
                <a:ext uri="{FF2B5EF4-FFF2-40B4-BE49-F238E27FC236}">
                  <a16:creationId xmlns:a16="http://schemas.microsoft.com/office/drawing/2014/main" id="{8B3D9F64-4B09-40CC-5D8F-DCC324C235BE}"/>
                </a:ext>
              </a:extLst>
            </p:cNvPr>
            <p:cNvSpPr/>
            <p:nvPr/>
          </p:nvSpPr>
          <p:spPr>
            <a:xfrm>
              <a:off x="1519991" y="3051356"/>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银行</a:t>
              </a:r>
            </a:p>
          </p:txBody>
        </p:sp>
        <p:cxnSp>
          <p:nvCxnSpPr>
            <p:cNvPr id="10" name="直接箭头连接符 12">
              <a:extLst>
                <a:ext uri="{FF2B5EF4-FFF2-40B4-BE49-F238E27FC236}">
                  <a16:creationId xmlns:a16="http://schemas.microsoft.com/office/drawing/2014/main" id="{23993242-BF99-0A12-D5AD-3933BCE135AF}"/>
                </a:ext>
              </a:extLst>
            </p:cNvPr>
            <p:cNvCxnSpPr>
              <a:cxnSpLocks/>
            </p:cNvCxnSpPr>
            <p:nvPr/>
          </p:nvCxnSpPr>
          <p:spPr>
            <a:xfrm>
              <a:off x="2992848" y="3239949"/>
              <a:ext cx="2023853" cy="0"/>
            </a:xfrm>
            <a:prstGeom prst="straightConnector1">
              <a:avLst/>
            </a:prstGeom>
            <a:noFill/>
            <a:ln w="25400" cap="flat">
              <a:solidFill>
                <a:schemeClr val="bg1">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 name="文本框 10">
              <a:extLst>
                <a:ext uri="{FF2B5EF4-FFF2-40B4-BE49-F238E27FC236}">
                  <a16:creationId xmlns:a16="http://schemas.microsoft.com/office/drawing/2014/main" id="{9024FCB2-4729-3BEB-6DAF-FC69D81909DD}"/>
                </a:ext>
              </a:extLst>
            </p:cNvPr>
            <p:cNvSpPr txBox="1"/>
            <p:nvPr/>
          </p:nvSpPr>
          <p:spPr>
            <a:xfrm>
              <a:off x="3359246" y="2888872"/>
              <a:ext cx="1391478" cy="735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贷</a:t>
              </a:r>
              <a:r>
                <a:rPr lang="en-US" altLang="zh-CN" dirty="0">
                  <a:latin typeface="Times New Roman" panose="02020603050405020304" pitchFamily="18" charset="0"/>
                  <a:ea typeface="SimSun" panose="02010600030101010101" pitchFamily="2" charset="-122"/>
                  <a:cs typeface="Times New Roman" panose="02020603050405020304" pitchFamily="18" charset="0"/>
                </a:rPr>
                <a:t>2000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万</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利率</a:t>
              </a:r>
              <a:r>
                <a:rPr lang="en-US" altLang="zh-CN" dirty="0">
                  <a:latin typeface="Times New Roman" panose="02020603050405020304" pitchFamily="18" charset="0"/>
                  <a:ea typeface="SimSun" panose="02010600030101010101" pitchFamily="2" charset="-122"/>
                  <a:cs typeface="Times New Roman" panose="02020603050405020304" pitchFamily="18" charset="0"/>
                </a:rPr>
                <a:t>5%</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矩形: 圆角 16">
              <a:extLst>
                <a:ext uri="{FF2B5EF4-FFF2-40B4-BE49-F238E27FC236}">
                  <a16:creationId xmlns:a16="http://schemas.microsoft.com/office/drawing/2014/main" id="{9CA3F6C5-E18E-68BE-766C-645A00F7F439}"/>
                </a:ext>
              </a:extLst>
            </p:cNvPr>
            <p:cNvSpPr/>
            <p:nvPr/>
          </p:nvSpPr>
          <p:spPr>
            <a:xfrm>
              <a:off x="5026223" y="3046276"/>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GL</a:t>
              </a:r>
              <a:endPar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cxnSp>
          <p:nvCxnSpPr>
            <p:cNvPr id="13" name="连接符: 肘形 18">
              <a:extLst>
                <a:ext uri="{FF2B5EF4-FFF2-40B4-BE49-F238E27FC236}">
                  <a16:creationId xmlns:a16="http://schemas.microsoft.com/office/drawing/2014/main" id="{1427FA98-8D08-BD7D-C187-64AF2B0E0925}"/>
                </a:ext>
              </a:extLst>
            </p:cNvPr>
            <p:cNvCxnSpPr>
              <a:cxnSpLocks/>
            </p:cNvCxnSpPr>
            <p:nvPr/>
          </p:nvCxnSpPr>
          <p:spPr>
            <a:xfrm rot="5400000">
              <a:off x="4001201" y="1730944"/>
              <a:ext cx="5080" cy="3506232"/>
            </a:xfrm>
            <a:prstGeom prst="bentConnector3">
              <a:avLst>
                <a:gd name="adj1" fmla="val 10111575"/>
              </a:avLst>
            </a:prstGeom>
            <a:noFill/>
            <a:ln w="25400" cap="flat">
              <a:solidFill>
                <a:schemeClr val="bg1">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文本框 13">
              <a:extLst>
                <a:ext uri="{FF2B5EF4-FFF2-40B4-BE49-F238E27FC236}">
                  <a16:creationId xmlns:a16="http://schemas.microsoft.com/office/drawing/2014/main" id="{4EA13C8D-B568-EB81-B1F6-BB13ED161915}"/>
                </a:ext>
              </a:extLst>
            </p:cNvPr>
            <p:cNvSpPr txBox="1"/>
            <p:nvPr/>
          </p:nvSpPr>
          <p:spPr>
            <a:xfrm>
              <a:off x="2992847" y="3661551"/>
              <a:ext cx="2367838" cy="735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20000"/>
                </a:lnSpc>
              </a:pPr>
              <a:r>
                <a:rPr lang="en-US" altLang="zh-CN" dirty="0">
                  <a:latin typeface="Times New Roman" panose="02020603050405020304" pitchFamily="18" charset="0"/>
                  <a:ea typeface="SimSun" panose="02010600030101010101" pitchFamily="2" charset="-122"/>
                  <a:cs typeface="Times New Roman" panose="02020603050405020304" pitchFamily="18" charset="0"/>
                </a:rPr>
                <a:t>1000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万大额存单</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利率</a:t>
              </a:r>
              <a:r>
                <a:rPr lang="en-US" altLang="zh-CN" dirty="0">
                  <a:latin typeface="Times New Roman" panose="02020603050405020304" pitchFamily="18" charset="0"/>
                  <a:ea typeface="SimSun" panose="02010600030101010101" pitchFamily="2" charset="-122"/>
                  <a:cs typeface="Times New Roman" panose="02020603050405020304" pitchFamily="18" charset="0"/>
                </a:rPr>
                <a:t>2.25%</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5" name="连接符: 肘形 23">
              <a:extLst>
                <a:ext uri="{FF2B5EF4-FFF2-40B4-BE49-F238E27FC236}">
                  <a16:creationId xmlns:a16="http://schemas.microsoft.com/office/drawing/2014/main" id="{668A4F0E-0D68-3F10-493D-BE37F5ED937B}"/>
                </a:ext>
              </a:extLst>
            </p:cNvPr>
            <p:cNvCxnSpPr>
              <a:cxnSpLocks/>
            </p:cNvCxnSpPr>
            <p:nvPr/>
          </p:nvCxnSpPr>
          <p:spPr>
            <a:xfrm>
              <a:off x="5826301" y="3463532"/>
              <a:ext cx="2142033" cy="532412"/>
            </a:xfrm>
            <a:prstGeom prst="bentConnector3">
              <a:avLst>
                <a:gd name="adj1" fmla="val 308"/>
              </a:avLst>
            </a:prstGeom>
            <a:noFill/>
            <a:ln w="25400" cap="flat">
              <a:solidFill>
                <a:schemeClr val="bg1">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文本框 15">
              <a:extLst>
                <a:ext uri="{FF2B5EF4-FFF2-40B4-BE49-F238E27FC236}">
                  <a16:creationId xmlns:a16="http://schemas.microsoft.com/office/drawing/2014/main" id="{D95C76A6-10DC-65E1-56A2-213088640C72}"/>
                </a:ext>
              </a:extLst>
            </p:cNvPr>
            <p:cNvSpPr txBox="1"/>
            <p:nvPr/>
          </p:nvSpPr>
          <p:spPr>
            <a:xfrm>
              <a:off x="5826300" y="3656608"/>
              <a:ext cx="2367838" cy="735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20000"/>
                </a:lnSpc>
              </a:pPr>
              <a:r>
                <a:rPr lang="en-US" altLang="zh-CN" dirty="0">
                  <a:latin typeface="Times New Roman" panose="02020603050405020304" pitchFamily="18" charset="0"/>
                  <a:ea typeface="SimSun" panose="02010600030101010101" pitchFamily="2" charset="-122"/>
                  <a:cs typeface="Times New Roman" panose="02020603050405020304" pitchFamily="18" charset="0"/>
                </a:rPr>
                <a:t>1000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万投入经营</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盈利</a:t>
              </a:r>
              <a:r>
                <a:rPr lang="en-US" altLang="zh-CN" dirty="0">
                  <a:latin typeface="Times New Roman" panose="02020603050405020304" pitchFamily="18" charset="0"/>
                  <a:ea typeface="SimSun" panose="02010600030101010101" pitchFamily="2" charset="-122"/>
                  <a:cs typeface="Times New Roman" panose="02020603050405020304" pitchFamily="18" charset="0"/>
                </a:rPr>
                <a:t>10%</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矩形: 圆角 37">
              <a:extLst>
                <a:ext uri="{FF2B5EF4-FFF2-40B4-BE49-F238E27FC236}">
                  <a16:creationId xmlns:a16="http://schemas.microsoft.com/office/drawing/2014/main" id="{EACC339A-A21F-59EE-DEC6-655314BEE5B3}"/>
                </a:ext>
              </a:extLst>
            </p:cNvPr>
            <p:cNvSpPr/>
            <p:nvPr/>
          </p:nvSpPr>
          <p:spPr>
            <a:xfrm>
              <a:off x="8042509" y="2881304"/>
              <a:ext cx="1980000" cy="1490684"/>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lnSpc>
                  <a:spcPct val="120000"/>
                </a:lnSpc>
              </a:pPr>
              <a:r>
                <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100</a:t>
              </a:r>
              <a:r>
                <a:rPr lang="zh-CN" alt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万收益</a:t>
              </a:r>
              <a:endPar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a:p>
              <a:pPr algn="ctr" hangingPunct="0">
                <a:lnSpc>
                  <a:spcPct val="120000"/>
                </a:lnSpc>
              </a:pPr>
              <a:r>
                <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-100</a:t>
              </a:r>
              <a:r>
                <a:rPr lang="zh-CN" alt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万利息</a:t>
              </a:r>
              <a:endPar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ctr" hangingPunct="0">
                <a:lnSpc>
                  <a:spcPct val="120000"/>
                </a:lnSpc>
              </a:pPr>
              <a:r>
                <a:rPr lang="en-US" altLang="zh-CN" u="sng"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+22.5</a:t>
              </a:r>
              <a:r>
                <a:rPr lang="zh-CN" altLang="en-US" u="sng"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万利息</a:t>
              </a:r>
              <a:endParaRPr lang="en-US" altLang="zh-CN" u="sng"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a:p>
              <a:pPr algn="ctr" hangingPunct="0">
                <a:lnSpc>
                  <a:spcPct val="120000"/>
                </a:lnSpc>
              </a:pPr>
              <a:r>
                <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22.5</a:t>
              </a:r>
              <a:r>
                <a:rPr lang="zh-CN" alt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万</a:t>
              </a:r>
              <a:endParaRPr lang="zh-CN" alt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18" name="矩形: 圆角 52">
              <a:extLst>
                <a:ext uri="{FF2B5EF4-FFF2-40B4-BE49-F238E27FC236}">
                  <a16:creationId xmlns:a16="http://schemas.microsoft.com/office/drawing/2014/main" id="{F16AE603-B1F0-4BA0-1AD2-2BC0E8B4272D}"/>
                </a:ext>
              </a:extLst>
            </p:cNvPr>
            <p:cNvSpPr/>
            <p:nvPr/>
          </p:nvSpPr>
          <p:spPr>
            <a:xfrm>
              <a:off x="1519991" y="4892998"/>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银行</a:t>
              </a:r>
            </a:p>
          </p:txBody>
        </p:sp>
        <p:sp>
          <p:nvSpPr>
            <p:cNvPr id="19" name="文本框 18">
              <a:extLst>
                <a:ext uri="{FF2B5EF4-FFF2-40B4-BE49-F238E27FC236}">
                  <a16:creationId xmlns:a16="http://schemas.microsoft.com/office/drawing/2014/main" id="{40402D0D-7E08-F210-0D9E-1824C6D8C20C}"/>
                </a:ext>
              </a:extLst>
            </p:cNvPr>
            <p:cNvSpPr txBox="1"/>
            <p:nvPr/>
          </p:nvSpPr>
          <p:spPr>
            <a:xfrm>
              <a:off x="3359246" y="4741464"/>
              <a:ext cx="1391478" cy="735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贷</a:t>
              </a:r>
              <a:r>
                <a:rPr lang="en-US" altLang="zh-CN" dirty="0">
                  <a:latin typeface="Times New Roman" panose="02020603050405020304" pitchFamily="18" charset="0"/>
                  <a:ea typeface="SimSun" panose="02010600030101010101" pitchFamily="2" charset="-122"/>
                  <a:cs typeface="Times New Roman" panose="02020603050405020304" pitchFamily="18" charset="0"/>
                </a:rPr>
                <a:t>2000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万</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利率</a:t>
              </a:r>
              <a:r>
                <a:rPr lang="en-US" altLang="zh-CN" dirty="0">
                  <a:latin typeface="Times New Roman" panose="02020603050405020304" pitchFamily="18" charset="0"/>
                  <a:ea typeface="SimSun" panose="02010600030101010101" pitchFamily="2" charset="-122"/>
                  <a:cs typeface="Times New Roman" panose="02020603050405020304" pitchFamily="18" charset="0"/>
                </a:rPr>
                <a:t>5%</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0BD43826-76CD-29F9-F62D-5C60BCF0DA62}"/>
                </a:ext>
              </a:extLst>
            </p:cNvPr>
            <p:cNvSpPr txBox="1"/>
            <p:nvPr/>
          </p:nvSpPr>
          <p:spPr>
            <a:xfrm>
              <a:off x="2992847" y="5358466"/>
              <a:ext cx="2367838" cy="735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20000"/>
                </a:lnSpc>
              </a:pPr>
              <a:r>
                <a:rPr lang="en-US" altLang="zh-CN" dirty="0">
                  <a:latin typeface="Times New Roman" panose="02020603050405020304" pitchFamily="18" charset="0"/>
                  <a:ea typeface="SimSun" panose="02010600030101010101" pitchFamily="2" charset="-122"/>
                  <a:cs typeface="Times New Roman" panose="02020603050405020304" pitchFamily="18" charset="0"/>
                </a:rPr>
                <a:t>1000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万大额存单</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利率</a:t>
              </a:r>
              <a:r>
                <a:rPr lang="en-US" altLang="zh-CN" dirty="0">
                  <a:latin typeface="Times New Roman" panose="02020603050405020304" pitchFamily="18" charset="0"/>
                  <a:ea typeface="SimSun" panose="02010600030101010101" pitchFamily="2" charset="-122"/>
                  <a:cs typeface="Times New Roman" panose="02020603050405020304" pitchFamily="18" charset="0"/>
                </a:rPr>
                <a:t>2.25%</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42862A3B-5A62-7D78-C168-8C2C6C98C719}"/>
                </a:ext>
              </a:extLst>
            </p:cNvPr>
            <p:cNvSpPr txBox="1"/>
            <p:nvPr/>
          </p:nvSpPr>
          <p:spPr>
            <a:xfrm>
              <a:off x="5939174" y="6086621"/>
              <a:ext cx="2367838" cy="735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20000"/>
                </a:lnSpc>
              </a:pPr>
              <a:r>
                <a:rPr lang="en-US" altLang="zh-CN" dirty="0">
                  <a:latin typeface="Times New Roman" panose="02020603050405020304" pitchFamily="18" charset="0"/>
                  <a:ea typeface="SimSun" panose="02010600030101010101" pitchFamily="2" charset="-122"/>
                  <a:cs typeface="Times New Roman" panose="02020603050405020304" pitchFamily="18" charset="0"/>
                </a:rPr>
                <a:t>1950</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万投入经营</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盈利</a:t>
              </a:r>
              <a:r>
                <a:rPr lang="en-US" altLang="zh-CN" dirty="0">
                  <a:latin typeface="Times New Roman" panose="02020603050405020304" pitchFamily="18" charset="0"/>
                  <a:ea typeface="SimSun" panose="02010600030101010101" pitchFamily="2" charset="-122"/>
                  <a:cs typeface="Times New Roman" panose="02020603050405020304" pitchFamily="18" charset="0"/>
                </a:rPr>
                <a:t>10%</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2" name="矩形: 圆角 61">
              <a:extLst>
                <a:ext uri="{FF2B5EF4-FFF2-40B4-BE49-F238E27FC236}">
                  <a16:creationId xmlns:a16="http://schemas.microsoft.com/office/drawing/2014/main" id="{A91A5A08-AD00-5A5E-83FE-2905971277FC}"/>
                </a:ext>
              </a:extLst>
            </p:cNvPr>
            <p:cNvSpPr/>
            <p:nvPr/>
          </p:nvSpPr>
          <p:spPr>
            <a:xfrm>
              <a:off x="8042509" y="4395322"/>
              <a:ext cx="1980000" cy="2831352"/>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lnSpc>
                  <a:spcPct val="120000"/>
                </a:lnSpc>
              </a:pPr>
              <a:r>
                <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195</a:t>
              </a:r>
              <a:r>
                <a:rPr lang="zh-CN" alt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万收益（实体经营所得）</a:t>
              </a:r>
              <a:endPar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a:p>
              <a:pPr algn="ctr" hangingPunct="0">
                <a:lnSpc>
                  <a:spcPct val="120000"/>
                </a:lnSpc>
              </a:pPr>
              <a:r>
                <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-100</a:t>
              </a:r>
              <a:r>
                <a:rPr lang="zh-CN" alt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万利息</a:t>
              </a:r>
              <a:endPar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ctr" hangingPunct="0">
                <a:lnSpc>
                  <a:spcPct val="120000"/>
                </a:lnSpc>
              </a:pPr>
              <a:r>
                <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-36.575</a:t>
              </a:r>
              <a:r>
                <a:rPr lang="zh-CN" alt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万利息（质押存款的利息）</a:t>
              </a:r>
              <a:endPar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ctr" hangingPunct="0">
                <a:lnSpc>
                  <a:spcPct val="120000"/>
                </a:lnSpc>
              </a:pPr>
              <a:r>
                <a:rPr lang="en-US" altLang="zh-CN" u="sng"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+22.5</a:t>
              </a:r>
              <a:r>
                <a:rPr lang="zh-CN" altLang="en-US" u="sng"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万利息</a:t>
              </a:r>
              <a:endParaRPr lang="en-US" altLang="zh-CN" u="sng"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a:p>
              <a:pPr algn="ctr" hangingPunct="0">
                <a:lnSpc>
                  <a:spcPct val="120000"/>
                </a:lnSpc>
              </a:pPr>
              <a:r>
                <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80.925</a:t>
              </a:r>
              <a:r>
                <a:rPr lang="zh-CN" alt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万</a:t>
              </a:r>
              <a:endParaRPr lang="zh-CN" alt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23" name="文本框 22">
              <a:extLst>
                <a:ext uri="{FF2B5EF4-FFF2-40B4-BE49-F238E27FC236}">
                  <a16:creationId xmlns:a16="http://schemas.microsoft.com/office/drawing/2014/main" id="{E007D4D8-A35F-5FBB-AC5E-37BF92B4643E}"/>
                </a:ext>
              </a:extLst>
            </p:cNvPr>
            <p:cNvSpPr txBox="1"/>
            <p:nvPr/>
          </p:nvSpPr>
          <p:spPr>
            <a:xfrm>
              <a:off x="2992847" y="6091840"/>
              <a:ext cx="2367838" cy="10590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以存单质押</a:t>
              </a:r>
              <a:r>
                <a:rPr lang="en-US" altLang="zh-CN" dirty="0">
                  <a:latin typeface="Times New Roman" panose="02020603050405020304" pitchFamily="18" charset="0"/>
                  <a:ea typeface="SimSun" panose="02010600030101010101" pitchFamily="2" charset="-122"/>
                  <a:cs typeface="Times New Roman" panose="02020603050405020304" pitchFamily="18" charset="0"/>
                </a:rPr>
                <a:t>950</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万</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2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利率</a:t>
              </a:r>
              <a:r>
                <a:rPr lang="en-US" altLang="zh-CN" dirty="0">
                  <a:latin typeface="Times New Roman" panose="02020603050405020304" pitchFamily="18" charset="0"/>
                  <a:ea typeface="SimSun" panose="02010600030101010101" pitchFamily="2" charset="-122"/>
                  <a:cs typeface="Times New Roman" panose="02020603050405020304" pitchFamily="18" charset="0"/>
                </a:rPr>
                <a:t>3.85%</a:t>
              </a:r>
            </a:p>
            <a:p>
              <a:pPr algn="just">
                <a:lnSpc>
                  <a:spcPct val="120000"/>
                </a:lnSpc>
              </a:pPr>
              <a:r>
                <a:rPr lang="en-US" altLang="zh-CN" dirty="0">
                  <a:latin typeface="Times New Roman" panose="02020603050405020304" pitchFamily="18" charset="0"/>
                  <a:ea typeface="SimSun" panose="02010600030101010101" pitchFamily="2" charset="-122"/>
                  <a:cs typeface="Times New Roman" panose="02020603050405020304" pitchFamily="18" charset="0"/>
                </a:rPr>
                <a:t>(950*3.85%=36.575)</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连接符: 肘形 58">
              <a:extLst>
                <a:ext uri="{FF2B5EF4-FFF2-40B4-BE49-F238E27FC236}">
                  <a16:creationId xmlns:a16="http://schemas.microsoft.com/office/drawing/2014/main" id="{03275AB7-43BD-8FB8-A69E-B33D0E279888}"/>
                </a:ext>
              </a:extLst>
            </p:cNvPr>
            <p:cNvCxnSpPr>
              <a:cxnSpLocks/>
            </p:cNvCxnSpPr>
            <p:nvPr/>
          </p:nvCxnSpPr>
          <p:spPr>
            <a:xfrm>
              <a:off x="5835019" y="5250914"/>
              <a:ext cx="2133314" cy="1193450"/>
            </a:xfrm>
            <a:prstGeom prst="bentConnector3">
              <a:avLst>
                <a:gd name="adj1" fmla="val -7"/>
              </a:avLst>
            </a:prstGeom>
            <a:noFill/>
            <a:ln w="25400" cap="flat">
              <a:solidFill>
                <a:schemeClr val="bg1">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接箭头连接符 53">
              <a:extLst>
                <a:ext uri="{FF2B5EF4-FFF2-40B4-BE49-F238E27FC236}">
                  <a16:creationId xmlns:a16="http://schemas.microsoft.com/office/drawing/2014/main" id="{ACFA1FFF-5EBB-FC9A-AB31-6075B6A9A449}"/>
                </a:ext>
              </a:extLst>
            </p:cNvPr>
            <p:cNvCxnSpPr>
              <a:cxnSpLocks/>
            </p:cNvCxnSpPr>
            <p:nvPr/>
          </p:nvCxnSpPr>
          <p:spPr>
            <a:xfrm>
              <a:off x="2992848" y="5109349"/>
              <a:ext cx="2023853" cy="0"/>
            </a:xfrm>
            <a:prstGeom prst="straightConnector1">
              <a:avLst/>
            </a:prstGeom>
            <a:noFill/>
            <a:ln w="25400" cap="flat">
              <a:solidFill>
                <a:schemeClr val="bg1">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连接符: 肘形 56">
              <a:extLst>
                <a:ext uri="{FF2B5EF4-FFF2-40B4-BE49-F238E27FC236}">
                  <a16:creationId xmlns:a16="http://schemas.microsoft.com/office/drawing/2014/main" id="{6871EDE7-75AD-DA5D-3A99-EF3EF0A99F35}"/>
                </a:ext>
              </a:extLst>
            </p:cNvPr>
            <p:cNvCxnSpPr>
              <a:cxnSpLocks/>
            </p:cNvCxnSpPr>
            <p:nvPr/>
          </p:nvCxnSpPr>
          <p:spPr>
            <a:xfrm rot="5400000">
              <a:off x="4002508" y="3559336"/>
              <a:ext cx="5080" cy="3506232"/>
            </a:xfrm>
            <a:prstGeom prst="bentConnector3">
              <a:avLst>
                <a:gd name="adj1" fmla="val 8588012"/>
              </a:avLst>
            </a:prstGeom>
            <a:noFill/>
            <a:ln w="25400" cap="flat">
              <a:solidFill>
                <a:schemeClr val="bg1">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连接符: 肘形 74">
              <a:extLst>
                <a:ext uri="{FF2B5EF4-FFF2-40B4-BE49-F238E27FC236}">
                  <a16:creationId xmlns:a16="http://schemas.microsoft.com/office/drawing/2014/main" id="{2F1C8C34-A38B-2DDC-5B87-1878C7501150}"/>
                </a:ext>
              </a:extLst>
            </p:cNvPr>
            <p:cNvCxnSpPr>
              <a:cxnSpLocks/>
            </p:cNvCxnSpPr>
            <p:nvPr/>
          </p:nvCxnSpPr>
          <p:spPr>
            <a:xfrm rot="5400000" flipH="1" flipV="1">
              <a:off x="4002674" y="4028079"/>
              <a:ext cx="4198" cy="3506232"/>
            </a:xfrm>
            <a:prstGeom prst="bentConnector3">
              <a:avLst>
                <a:gd name="adj1" fmla="val -15750000"/>
              </a:avLst>
            </a:prstGeom>
            <a:noFill/>
            <a:ln w="25400" cap="flat">
              <a:solidFill>
                <a:schemeClr val="bg1">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矩形: 圆角 55">
              <a:extLst>
                <a:ext uri="{FF2B5EF4-FFF2-40B4-BE49-F238E27FC236}">
                  <a16:creationId xmlns:a16="http://schemas.microsoft.com/office/drawing/2014/main" id="{E1B2A799-E0E5-E894-D5B3-101604A92E54}"/>
                </a:ext>
              </a:extLst>
            </p:cNvPr>
            <p:cNvSpPr/>
            <p:nvPr/>
          </p:nvSpPr>
          <p:spPr>
            <a:xfrm>
              <a:off x="5026223" y="4887918"/>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GL</a:t>
              </a:r>
              <a:endPar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29" name="矩形: 圆角 26">
              <a:extLst>
                <a:ext uri="{FF2B5EF4-FFF2-40B4-BE49-F238E27FC236}">
                  <a16:creationId xmlns:a16="http://schemas.microsoft.com/office/drawing/2014/main" id="{D3860E87-5D89-B43F-364E-52DFA3415730}"/>
                </a:ext>
              </a:extLst>
            </p:cNvPr>
            <p:cNvSpPr/>
            <p:nvPr/>
          </p:nvSpPr>
          <p:spPr>
            <a:xfrm>
              <a:off x="4064833" y="7210771"/>
              <a:ext cx="5957677" cy="387189"/>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实际</a:t>
              </a:r>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贷款利率：</a:t>
              </a:r>
              <a:r>
                <a:rPr lang="en-US" altLang="zh-C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(100+36.575-22.5)/1950=5.85%</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1932734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5B69B-06AD-9A42-6DF3-F53B67BAF3EB}"/>
              </a:ext>
            </a:extLst>
          </p:cNvPr>
          <p:cNvSpPr>
            <a:spLocks noGrp="1"/>
          </p:cNvSpPr>
          <p:nvPr>
            <p:ph type="title"/>
          </p:nvPr>
        </p:nvSpPr>
        <p:spPr/>
        <p:txBody>
          <a:bodyPr>
            <a:normAutofit fontScale="90000"/>
          </a:bodyPr>
          <a:lstStyle/>
          <a:p>
            <a:r>
              <a:rPr kumimoji="1" lang="zh-CN" altLang="en-US" dirty="0"/>
              <a:t>知识拓展：银行信托合作</a:t>
            </a:r>
            <a:r>
              <a:rPr kumimoji="1" lang="en-US" altLang="zh-CN" dirty="0"/>
              <a:t>——</a:t>
            </a:r>
            <a:r>
              <a:rPr kumimoji="1" lang="zh-CN" altLang="en-US" dirty="0"/>
              <a:t>通道业务</a:t>
            </a:r>
          </a:p>
        </p:txBody>
      </p:sp>
      <p:sp>
        <p:nvSpPr>
          <p:cNvPr id="3" name="灯片编号占位符 2">
            <a:extLst>
              <a:ext uri="{FF2B5EF4-FFF2-40B4-BE49-F238E27FC236}">
                <a16:creationId xmlns:a16="http://schemas.microsoft.com/office/drawing/2014/main" id="{4E40E855-78C6-F59C-2338-4F5F1F29D7B5}"/>
              </a:ext>
            </a:extLst>
          </p:cNvPr>
          <p:cNvSpPr>
            <a:spLocks noGrp="1"/>
          </p:cNvSpPr>
          <p:nvPr>
            <p:ph type="sldNum" sz="quarter" idx="10"/>
          </p:nvPr>
        </p:nvSpPr>
        <p:spPr/>
        <p:txBody>
          <a:bodyPr/>
          <a:lstStyle/>
          <a:p>
            <a:fld id="{F56ABC50-C693-6145-8FE9-48A83A944B62}" type="slidenum">
              <a:rPr kumimoji="1" lang="zh-CN" altLang="en-US" smtClean="0"/>
              <a:pPr/>
              <a:t>146</a:t>
            </a:fld>
            <a:endParaRPr kumimoji="1" lang="zh-CN" altLang="en-US" dirty="0"/>
          </a:p>
        </p:txBody>
      </p:sp>
      <p:grpSp>
        <p:nvGrpSpPr>
          <p:cNvPr id="28" name="组合 27">
            <a:extLst>
              <a:ext uri="{FF2B5EF4-FFF2-40B4-BE49-F238E27FC236}">
                <a16:creationId xmlns:a16="http://schemas.microsoft.com/office/drawing/2014/main" id="{BFC15912-730D-BC72-CDFA-4533304ECB0F}"/>
              </a:ext>
            </a:extLst>
          </p:cNvPr>
          <p:cNvGrpSpPr/>
          <p:nvPr/>
        </p:nvGrpSpPr>
        <p:grpSpPr>
          <a:xfrm>
            <a:off x="1021756" y="1784745"/>
            <a:ext cx="10148487" cy="4051672"/>
            <a:chOff x="1699787" y="1821321"/>
            <a:chExt cx="10148487" cy="4051672"/>
          </a:xfrm>
        </p:grpSpPr>
        <p:sp>
          <p:nvSpPr>
            <p:cNvPr id="6" name="圆角矩形 5">
              <a:extLst>
                <a:ext uri="{FF2B5EF4-FFF2-40B4-BE49-F238E27FC236}">
                  <a16:creationId xmlns:a16="http://schemas.microsoft.com/office/drawing/2014/main" id="{AFE57C90-926F-FC2D-00B1-63DBA248896D}"/>
                </a:ext>
              </a:extLst>
            </p:cNvPr>
            <p:cNvSpPr/>
            <p:nvPr/>
          </p:nvSpPr>
          <p:spPr>
            <a:xfrm>
              <a:off x="1699787" y="1985937"/>
              <a:ext cx="1772355" cy="620889"/>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Sun" panose="02010600030101010101" pitchFamily="2" charset="-122"/>
                  <a:ea typeface="SimSun" panose="02010600030101010101" pitchFamily="2" charset="-122"/>
                </a:rPr>
                <a:t>融资企业</a:t>
              </a:r>
            </a:p>
          </p:txBody>
        </p:sp>
        <p:sp>
          <p:nvSpPr>
            <p:cNvPr id="7" name="圆角矩形 6">
              <a:extLst>
                <a:ext uri="{FF2B5EF4-FFF2-40B4-BE49-F238E27FC236}">
                  <a16:creationId xmlns:a16="http://schemas.microsoft.com/office/drawing/2014/main" id="{7C8A70E3-BB9A-9EEC-CC59-70756796FFE9}"/>
                </a:ext>
              </a:extLst>
            </p:cNvPr>
            <p:cNvSpPr/>
            <p:nvPr/>
          </p:nvSpPr>
          <p:spPr>
            <a:xfrm>
              <a:off x="5209822" y="1985937"/>
              <a:ext cx="1772355" cy="620889"/>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Sun" panose="02010600030101010101" pitchFamily="2" charset="-122"/>
                  <a:ea typeface="SimSun" panose="02010600030101010101" pitchFamily="2" charset="-122"/>
                </a:rPr>
                <a:t>信托公司</a:t>
              </a:r>
            </a:p>
          </p:txBody>
        </p:sp>
        <p:sp>
          <p:nvSpPr>
            <p:cNvPr id="8" name="圆角矩形 7">
              <a:extLst>
                <a:ext uri="{FF2B5EF4-FFF2-40B4-BE49-F238E27FC236}">
                  <a16:creationId xmlns:a16="http://schemas.microsoft.com/office/drawing/2014/main" id="{FC81CDDA-50A1-E650-1293-3077B3BF195C}"/>
                </a:ext>
              </a:extLst>
            </p:cNvPr>
            <p:cNvSpPr/>
            <p:nvPr/>
          </p:nvSpPr>
          <p:spPr>
            <a:xfrm>
              <a:off x="8719858" y="1985937"/>
              <a:ext cx="1772355" cy="620889"/>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Sun" panose="02010600030101010101" pitchFamily="2" charset="-122"/>
                  <a:ea typeface="SimSun" panose="02010600030101010101" pitchFamily="2" charset="-122"/>
                </a:rPr>
                <a:t>过桥企业</a:t>
              </a:r>
            </a:p>
          </p:txBody>
        </p:sp>
        <p:sp>
          <p:nvSpPr>
            <p:cNvPr id="9" name="圆角矩形 8">
              <a:extLst>
                <a:ext uri="{FF2B5EF4-FFF2-40B4-BE49-F238E27FC236}">
                  <a16:creationId xmlns:a16="http://schemas.microsoft.com/office/drawing/2014/main" id="{B7D2C650-F067-2456-4382-87AB144F3511}"/>
                </a:ext>
              </a:extLst>
            </p:cNvPr>
            <p:cNvSpPr/>
            <p:nvPr/>
          </p:nvSpPr>
          <p:spPr>
            <a:xfrm>
              <a:off x="8719858" y="5119512"/>
              <a:ext cx="1772355" cy="620889"/>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a:t>
              </a:r>
              <a:r>
                <a:rPr kumimoji="1" lang="zh-CN" altLang="en-US"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银行</a:t>
              </a:r>
            </a:p>
          </p:txBody>
        </p:sp>
        <p:sp>
          <p:nvSpPr>
            <p:cNvPr id="10" name="圆角矩形 9">
              <a:extLst>
                <a:ext uri="{FF2B5EF4-FFF2-40B4-BE49-F238E27FC236}">
                  <a16:creationId xmlns:a16="http://schemas.microsoft.com/office/drawing/2014/main" id="{6E36BF58-CFB9-308C-4789-B236EB53B2FF}"/>
                </a:ext>
              </a:extLst>
            </p:cNvPr>
            <p:cNvSpPr/>
            <p:nvPr/>
          </p:nvSpPr>
          <p:spPr>
            <a:xfrm>
              <a:off x="4788020" y="5115094"/>
              <a:ext cx="1772355" cy="620889"/>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B</a:t>
              </a:r>
              <a:r>
                <a:rPr kumimoji="1" lang="zh-CN" altLang="en-US"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银行</a:t>
              </a:r>
            </a:p>
          </p:txBody>
        </p:sp>
        <p:cxnSp>
          <p:nvCxnSpPr>
            <p:cNvPr id="12" name="直线箭头连接符 11">
              <a:extLst>
                <a:ext uri="{FF2B5EF4-FFF2-40B4-BE49-F238E27FC236}">
                  <a16:creationId xmlns:a16="http://schemas.microsoft.com/office/drawing/2014/main" id="{27E7D063-4CCB-2D8C-8FF0-FD325639958B}"/>
                </a:ext>
              </a:extLst>
            </p:cNvPr>
            <p:cNvCxnSpPr>
              <a:cxnSpLocks/>
            </p:cNvCxnSpPr>
            <p:nvPr/>
          </p:nvCxnSpPr>
          <p:spPr>
            <a:xfrm rot="10800000">
              <a:off x="3472142" y="2296382"/>
              <a:ext cx="17376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8DFE6CC6-2620-FC4F-6B78-7036802EC35C}"/>
                </a:ext>
              </a:extLst>
            </p:cNvPr>
            <p:cNvSpPr/>
            <p:nvPr/>
          </p:nvSpPr>
          <p:spPr>
            <a:xfrm>
              <a:off x="3472141" y="1864100"/>
              <a:ext cx="1772355" cy="385662"/>
            </a:xfrm>
            <a:prstGeom prst="round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发放信托贷款</a:t>
              </a:r>
            </a:p>
          </p:txBody>
        </p:sp>
        <p:cxnSp>
          <p:nvCxnSpPr>
            <p:cNvPr id="14" name="直线箭头连接符 13">
              <a:extLst>
                <a:ext uri="{FF2B5EF4-FFF2-40B4-BE49-F238E27FC236}">
                  <a16:creationId xmlns:a16="http://schemas.microsoft.com/office/drawing/2014/main" id="{0BC88E26-D127-0F53-A0F5-CDF908B079C3}"/>
                </a:ext>
              </a:extLst>
            </p:cNvPr>
            <p:cNvCxnSpPr>
              <a:cxnSpLocks/>
            </p:cNvCxnSpPr>
            <p:nvPr/>
          </p:nvCxnSpPr>
          <p:spPr>
            <a:xfrm rot="10800000" flipH="1">
              <a:off x="6982177" y="2226095"/>
              <a:ext cx="17376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13A33E63-A841-2172-357E-AA1672AD2406}"/>
                </a:ext>
              </a:extLst>
            </p:cNvPr>
            <p:cNvSpPr/>
            <p:nvPr/>
          </p:nvSpPr>
          <p:spPr>
            <a:xfrm>
              <a:off x="6964840" y="1821321"/>
              <a:ext cx="1772355" cy="385662"/>
            </a:xfrm>
            <a:prstGeom prst="round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信托项目</a:t>
              </a:r>
            </a:p>
          </p:txBody>
        </p:sp>
        <p:sp>
          <p:nvSpPr>
            <p:cNvPr id="16" name="圆角矩形 15">
              <a:extLst>
                <a:ext uri="{FF2B5EF4-FFF2-40B4-BE49-F238E27FC236}">
                  <a16:creationId xmlns:a16="http://schemas.microsoft.com/office/drawing/2014/main" id="{37FAF6BB-1697-8540-326E-6EB8B31A46B5}"/>
                </a:ext>
              </a:extLst>
            </p:cNvPr>
            <p:cNvSpPr/>
            <p:nvPr/>
          </p:nvSpPr>
          <p:spPr>
            <a:xfrm>
              <a:off x="7368127" y="2390903"/>
              <a:ext cx="924770" cy="309666"/>
            </a:xfrm>
            <a:prstGeom prst="round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资金</a:t>
              </a:r>
            </a:p>
          </p:txBody>
        </p:sp>
        <p:cxnSp>
          <p:nvCxnSpPr>
            <p:cNvPr id="17" name="直线箭头连接符 16">
              <a:extLst>
                <a:ext uri="{FF2B5EF4-FFF2-40B4-BE49-F238E27FC236}">
                  <a16:creationId xmlns:a16="http://schemas.microsoft.com/office/drawing/2014/main" id="{20CA61D3-B724-765F-7AD4-8218C56A69A7}"/>
                </a:ext>
              </a:extLst>
            </p:cNvPr>
            <p:cNvCxnSpPr>
              <a:cxnSpLocks/>
            </p:cNvCxnSpPr>
            <p:nvPr/>
          </p:nvCxnSpPr>
          <p:spPr>
            <a:xfrm rot="10800000" flipV="1">
              <a:off x="6964840" y="2364567"/>
              <a:ext cx="17376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C8ACD008-1E1E-2986-1AAF-85962A734724}"/>
                </a:ext>
              </a:extLst>
            </p:cNvPr>
            <p:cNvCxnSpPr>
              <a:cxnSpLocks/>
            </p:cNvCxnSpPr>
            <p:nvPr/>
          </p:nvCxnSpPr>
          <p:spPr>
            <a:xfrm flipV="1">
              <a:off x="9573781" y="2606826"/>
              <a:ext cx="0" cy="25126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C37287BD-B79A-DE9C-9743-AF25EF06B6A4}"/>
                </a:ext>
              </a:extLst>
            </p:cNvPr>
            <p:cNvCxnSpPr>
              <a:cxnSpLocks/>
            </p:cNvCxnSpPr>
            <p:nvPr/>
          </p:nvCxnSpPr>
          <p:spPr>
            <a:xfrm flipH="1">
              <a:off x="9784548" y="2606826"/>
              <a:ext cx="0" cy="25126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圆角矩形 20">
              <a:extLst>
                <a:ext uri="{FF2B5EF4-FFF2-40B4-BE49-F238E27FC236}">
                  <a16:creationId xmlns:a16="http://schemas.microsoft.com/office/drawing/2014/main" id="{05A3E634-74DC-B3F8-BAB8-B15189188CA0}"/>
                </a:ext>
              </a:extLst>
            </p:cNvPr>
            <p:cNvSpPr/>
            <p:nvPr/>
          </p:nvSpPr>
          <p:spPr>
            <a:xfrm>
              <a:off x="8748756" y="3680607"/>
              <a:ext cx="796128" cy="365125"/>
            </a:xfrm>
            <a:prstGeom prst="round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资金</a:t>
              </a:r>
            </a:p>
          </p:txBody>
        </p:sp>
        <p:sp>
          <p:nvSpPr>
            <p:cNvPr id="22" name="圆角矩形 21">
              <a:extLst>
                <a:ext uri="{FF2B5EF4-FFF2-40B4-BE49-F238E27FC236}">
                  <a16:creationId xmlns:a16="http://schemas.microsoft.com/office/drawing/2014/main" id="{18B370D3-2FA6-CBE4-EE98-4F7654F7D767}"/>
                </a:ext>
              </a:extLst>
            </p:cNvPr>
            <p:cNvSpPr/>
            <p:nvPr/>
          </p:nvSpPr>
          <p:spPr>
            <a:xfrm>
              <a:off x="9791003" y="3552725"/>
              <a:ext cx="2057271" cy="620889"/>
            </a:xfrm>
            <a:prstGeom prst="round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信托受益权</a:t>
              </a:r>
              <a:endParaRPr kumimoji="1" lang="en-US" altLang="zh-CN" dirty="0">
                <a:solidFill>
                  <a:schemeClr val="tx1"/>
                </a:solidFill>
                <a:latin typeface="SimSun" panose="02010600030101010101" pitchFamily="2" charset="-122"/>
                <a:ea typeface="SimSun" panose="02010600030101010101" pitchFamily="2" charset="-122"/>
              </a:endParaRPr>
            </a:p>
            <a:p>
              <a:pPr algn="ctr"/>
              <a:r>
                <a:rPr kumimoji="1" lang="zh-CN" altLang="en-US" dirty="0">
                  <a:solidFill>
                    <a:schemeClr val="tx1"/>
                  </a:solidFill>
                  <a:latin typeface="SimSun" panose="02010600030101010101" pitchFamily="2" charset="-122"/>
                  <a:ea typeface="SimSun" panose="02010600030101010101" pitchFamily="2" charset="-122"/>
                </a:rPr>
                <a:t>（计入买入返售等）</a:t>
              </a:r>
            </a:p>
          </p:txBody>
        </p:sp>
        <p:cxnSp>
          <p:nvCxnSpPr>
            <p:cNvPr id="23" name="直线箭头连接符 22">
              <a:extLst>
                <a:ext uri="{FF2B5EF4-FFF2-40B4-BE49-F238E27FC236}">
                  <a16:creationId xmlns:a16="http://schemas.microsoft.com/office/drawing/2014/main" id="{8B17A4B5-3CB3-5F39-FF17-203B05403462}"/>
                </a:ext>
              </a:extLst>
            </p:cNvPr>
            <p:cNvCxnSpPr>
              <a:cxnSpLocks/>
            </p:cNvCxnSpPr>
            <p:nvPr/>
          </p:nvCxnSpPr>
          <p:spPr>
            <a:xfrm rot="10800000" flipV="1">
              <a:off x="6558650" y="5383935"/>
              <a:ext cx="2156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76B696A-03ED-76C4-9B82-6E7542303C28}"/>
                </a:ext>
              </a:extLst>
            </p:cNvPr>
            <p:cNvCxnSpPr>
              <a:cxnSpLocks/>
            </p:cNvCxnSpPr>
            <p:nvPr/>
          </p:nvCxnSpPr>
          <p:spPr>
            <a:xfrm rot="10800000" flipH="1" flipV="1">
              <a:off x="6556850" y="5510156"/>
              <a:ext cx="216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24">
              <a:extLst>
                <a:ext uri="{FF2B5EF4-FFF2-40B4-BE49-F238E27FC236}">
                  <a16:creationId xmlns:a16="http://schemas.microsoft.com/office/drawing/2014/main" id="{E0797DBB-C241-56D6-22DC-805B13302FDA}"/>
                </a:ext>
              </a:extLst>
            </p:cNvPr>
            <p:cNvSpPr/>
            <p:nvPr/>
          </p:nvSpPr>
          <p:spPr>
            <a:xfrm>
              <a:off x="7239648" y="5507868"/>
              <a:ext cx="796128" cy="365125"/>
            </a:xfrm>
            <a:prstGeom prst="round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资金</a:t>
              </a:r>
            </a:p>
          </p:txBody>
        </p:sp>
        <p:sp>
          <p:nvSpPr>
            <p:cNvPr id="26" name="圆角矩形 25">
              <a:extLst>
                <a:ext uri="{FF2B5EF4-FFF2-40B4-BE49-F238E27FC236}">
                  <a16:creationId xmlns:a16="http://schemas.microsoft.com/office/drawing/2014/main" id="{E8ABCA77-4EB0-2547-CCC8-FFADFE5AB2AF}"/>
                </a:ext>
              </a:extLst>
            </p:cNvPr>
            <p:cNvSpPr/>
            <p:nvPr/>
          </p:nvSpPr>
          <p:spPr>
            <a:xfrm>
              <a:off x="6609077" y="4976642"/>
              <a:ext cx="2057271" cy="385662"/>
            </a:xfrm>
            <a:prstGeom prst="round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回购信托受益权</a:t>
              </a:r>
              <a:endParaRPr kumimoji="1" lang="en-US" altLang="zh-CN" dirty="0">
                <a:solidFill>
                  <a:schemeClr val="tx1"/>
                </a:solidFill>
                <a:latin typeface="SimSun" panose="02010600030101010101" pitchFamily="2" charset="-122"/>
                <a:ea typeface="SimSun" panose="02010600030101010101" pitchFamily="2" charset="-122"/>
              </a:endParaRPr>
            </a:p>
          </p:txBody>
        </p:sp>
      </p:grpSp>
    </p:spTree>
    <p:extLst>
      <p:ext uri="{BB962C8B-B14F-4D97-AF65-F5344CB8AC3E}">
        <p14:creationId xmlns:p14="http://schemas.microsoft.com/office/powerpoint/2010/main" val="25182354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CF866-C2C1-4ADD-A59D-0D4375FF727A}"/>
              </a:ext>
            </a:extLst>
          </p:cNvPr>
          <p:cNvSpPr>
            <a:spLocks noGrp="1"/>
          </p:cNvSpPr>
          <p:nvPr>
            <p:ph type="title"/>
          </p:nvPr>
        </p:nvSpPr>
        <p:spPr/>
        <p:txBody>
          <a:bodyPr/>
          <a:lstStyle/>
          <a:p>
            <a:r>
              <a:rPr lang="zh-CN" altLang="en-US" dirty="0"/>
              <a:t>知识拓展：金融营销</a:t>
            </a:r>
          </a:p>
        </p:txBody>
      </p:sp>
      <p:sp>
        <p:nvSpPr>
          <p:cNvPr id="3" name="灯片编号占位符 2">
            <a:extLst>
              <a:ext uri="{FF2B5EF4-FFF2-40B4-BE49-F238E27FC236}">
                <a16:creationId xmlns:a16="http://schemas.microsoft.com/office/drawing/2014/main" id="{FFEE36E3-F1AA-4024-BB71-4FF5F8861897}"/>
              </a:ext>
            </a:extLst>
          </p:cNvPr>
          <p:cNvSpPr>
            <a:spLocks noGrp="1"/>
          </p:cNvSpPr>
          <p:nvPr>
            <p:ph type="sldNum" sz="quarter" idx="10"/>
          </p:nvPr>
        </p:nvSpPr>
        <p:spPr/>
        <p:txBody>
          <a:bodyPr/>
          <a:lstStyle/>
          <a:p>
            <a:fld id="{F56ABC50-C693-6145-8FE9-48A83A944B62}" type="slidenum">
              <a:rPr kumimoji="1" lang="zh-CN" altLang="en-US" smtClean="0"/>
              <a:pPr/>
              <a:t>147</a:t>
            </a:fld>
            <a:endParaRPr kumimoji="1" lang="zh-CN" altLang="en-US"/>
          </a:p>
        </p:txBody>
      </p:sp>
      <p:sp>
        <p:nvSpPr>
          <p:cNvPr id="7" name="内容占位符 6">
            <a:extLst>
              <a:ext uri="{FF2B5EF4-FFF2-40B4-BE49-F238E27FC236}">
                <a16:creationId xmlns:a16="http://schemas.microsoft.com/office/drawing/2014/main" id="{63121346-0A43-4D01-8D3F-2F91437F5728}"/>
              </a:ext>
            </a:extLst>
          </p:cNvPr>
          <p:cNvSpPr>
            <a:spLocks noGrp="1"/>
          </p:cNvSpPr>
          <p:nvPr>
            <p:ph sz="quarter" idx="11"/>
          </p:nvPr>
        </p:nvSpPr>
        <p:spPr/>
        <p:txBody>
          <a:bodyPr/>
          <a:lstStyle/>
          <a:p>
            <a:r>
              <a:rPr lang="zh-CN" altLang="zh-CN" dirty="0"/>
              <a:t>卖车位：车主到指定银行办信用卡，月刷一千，连续六年，车位负费送</a:t>
            </a:r>
          </a:p>
        </p:txBody>
      </p:sp>
    </p:spTree>
    <p:extLst>
      <p:ext uri="{BB962C8B-B14F-4D97-AF65-F5344CB8AC3E}">
        <p14:creationId xmlns:p14="http://schemas.microsoft.com/office/powerpoint/2010/main" val="32348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AC45-E3CA-4C85-AC91-052D88C1D07D}"/>
              </a:ext>
            </a:extLst>
          </p:cNvPr>
          <p:cNvSpPr>
            <a:spLocks noGrp="1"/>
          </p:cNvSpPr>
          <p:nvPr>
            <p:ph type="title"/>
          </p:nvPr>
        </p:nvSpPr>
        <p:spPr/>
        <p:txBody>
          <a:bodyPr/>
          <a:lstStyle/>
          <a:p>
            <a:r>
              <a:rPr lang="zh-CN" altLang="en-US" dirty="0"/>
              <a:t>知识拓展：表内业务和表外业务</a:t>
            </a:r>
          </a:p>
        </p:txBody>
      </p:sp>
      <p:sp>
        <p:nvSpPr>
          <p:cNvPr id="3" name="灯片编号占位符 2">
            <a:extLst>
              <a:ext uri="{FF2B5EF4-FFF2-40B4-BE49-F238E27FC236}">
                <a16:creationId xmlns:a16="http://schemas.microsoft.com/office/drawing/2014/main" id="{69A78D7D-AEE0-42BE-BA9E-480A425300C2}"/>
              </a:ext>
            </a:extLst>
          </p:cNvPr>
          <p:cNvSpPr>
            <a:spLocks noGrp="1"/>
          </p:cNvSpPr>
          <p:nvPr>
            <p:ph type="sldNum" sz="quarter" idx="10"/>
          </p:nvPr>
        </p:nvSpPr>
        <p:spPr/>
        <p:txBody>
          <a:bodyPr/>
          <a:lstStyle/>
          <a:p>
            <a:fld id="{F56ABC50-C693-6145-8FE9-48A83A944B62}" type="slidenum">
              <a:rPr kumimoji="1" lang="zh-CN" altLang="en-US" smtClean="0"/>
              <a:pPr/>
              <a:t>148</a:t>
            </a:fld>
            <a:endParaRPr kumimoji="1" lang="zh-CN" altLang="en-US"/>
          </a:p>
        </p:txBody>
      </p:sp>
      <p:sp>
        <p:nvSpPr>
          <p:cNvPr id="4" name="内容占位符 3">
            <a:extLst>
              <a:ext uri="{FF2B5EF4-FFF2-40B4-BE49-F238E27FC236}">
                <a16:creationId xmlns:a16="http://schemas.microsoft.com/office/drawing/2014/main" id="{C55C5366-D2CE-40D0-8571-83470C11F472}"/>
              </a:ext>
            </a:extLst>
          </p:cNvPr>
          <p:cNvSpPr>
            <a:spLocks noGrp="1"/>
          </p:cNvSpPr>
          <p:nvPr>
            <p:ph sz="quarter" idx="11"/>
          </p:nvPr>
        </p:nvSpPr>
        <p:spPr/>
        <p:txBody>
          <a:bodyPr>
            <a:normAutofit/>
          </a:bodyPr>
          <a:lstStyle/>
          <a:p>
            <a:r>
              <a:rPr lang="zh-CN" altLang="zh-CN" dirty="0"/>
              <a:t>所谓表内业务 ，是指商业银行</a:t>
            </a:r>
            <a:r>
              <a:rPr lang="en-US" altLang="zh-CN" dirty="0"/>
              <a:t> </a:t>
            </a:r>
            <a:r>
              <a:rPr lang="zh-CN" altLang="zh-CN" dirty="0"/>
              <a:t>所从事的、能够在资产负债表上直接反映的业务，分为负债业务和资产业务，比如存款、贷款、贸易融资、票据融资、融资租赁、透支、各项垫款贷款等。所谓表外业务 ，是指商业银行从事的，按照现行的会计准则不计入资产负债表内，不形成现实资产负债，但能够引起当期损益变动的业务，比如财务咨询、托管清算等。</a:t>
            </a:r>
          </a:p>
          <a:p>
            <a:r>
              <a:rPr lang="zh-CN" altLang="zh-CN" dirty="0"/>
              <a:t>表外业务有狭义和广义之分。狭义的表外业务是指那些虽未列入资产负债表，但同表内的资产业务或负债业务关系密切的业务。银行在经办这类业务时，没有发生实际的货币收付，也没有垫付任何资金，但在将来随时可能因具备了契约中的某个条款而转变为资产或负债。因此按照与资产、负债的关系，这种表外业务又可称为或有资产业务、或有负债业务。广义的表外业务除包括上述狭义的表外业务外，还包括结算、代理、咨询等业务，即包括银行所从事的所有不反映在资产负债表中的中间业务。</a:t>
            </a:r>
          </a:p>
          <a:p>
            <a:pPr marL="0" indent="0">
              <a:buNone/>
            </a:pPr>
            <a:endParaRPr lang="zh-CN" altLang="en-US" dirty="0"/>
          </a:p>
        </p:txBody>
      </p:sp>
    </p:spTree>
    <p:extLst>
      <p:ext uri="{BB962C8B-B14F-4D97-AF65-F5344CB8AC3E}">
        <p14:creationId xmlns:p14="http://schemas.microsoft.com/office/powerpoint/2010/main" val="18541790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AC45-E3CA-4C85-AC91-052D88C1D07D}"/>
              </a:ext>
            </a:extLst>
          </p:cNvPr>
          <p:cNvSpPr>
            <a:spLocks noGrp="1"/>
          </p:cNvSpPr>
          <p:nvPr>
            <p:ph type="title"/>
          </p:nvPr>
        </p:nvSpPr>
        <p:spPr/>
        <p:txBody>
          <a:bodyPr/>
          <a:lstStyle/>
          <a:p>
            <a:r>
              <a:rPr lang="zh-CN" altLang="en-US" dirty="0"/>
              <a:t>知识拓展</a:t>
            </a:r>
          </a:p>
        </p:txBody>
      </p:sp>
      <p:sp>
        <p:nvSpPr>
          <p:cNvPr id="3" name="灯片编号占位符 2">
            <a:extLst>
              <a:ext uri="{FF2B5EF4-FFF2-40B4-BE49-F238E27FC236}">
                <a16:creationId xmlns:a16="http://schemas.microsoft.com/office/drawing/2014/main" id="{69A78D7D-AEE0-42BE-BA9E-480A425300C2}"/>
              </a:ext>
            </a:extLst>
          </p:cNvPr>
          <p:cNvSpPr>
            <a:spLocks noGrp="1"/>
          </p:cNvSpPr>
          <p:nvPr>
            <p:ph type="sldNum" sz="quarter" idx="10"/>
          </p:nvPr>
        </p:nvSpPr>
        <p:spPr/>
        <p:txBody>
          <a:bodyPr/>
          <a:lstStyle/>
          <a:p>
            <a:fld id="{F56ABC50-C693-6145-8FE9-48A83A944B62}" type="slidenum">
              <a:rPr kumimoji="1" lang="zh-CN" altLang="en-US" smtClean="0"/>
              <a:pPr/>
              <a:t>149</a:t>
            </a:fld>
            <a:endParaRPr kumimoji="1" lang="zh-CN" altLang="en-US"/>
          </a:p>
        </p:txBody>
      </p:sp>
      <p:sp>
        <p:nvSpPr>
          <p:cNvPr id="4" name="内容占位符 3">
            <a:extLst>
              <a:ext uri="{FF2B5EF4-FFF2-40B4-BE49-F238E27FC236}">
                <a16:creationId xmlns:a16="http://schemas.microsoft.com/office/drawing/2014/main" id="{C55C5366-D2CE-40D0-8571-83470C11F472}"/>
              </a:ext>
            </a:extLst>
          </p:cNvPr>
          <p:cNvSpPr>
            <a:spLocks noGrp="1"/>
          </p:cNvSpPr>
          <p:nvPr>
            <p:ph sz="quarter" idx="11"/>
          </p:nvPr>
        </p:nvSpPr>
        <p:spPr/>
        <p:txBody>
          <a:bodyPr>
            <a:normAutofit/>
          </a:bodyPr>
          <a:lstStyle/>
          <a:p>
            <a:r>
              <a:rPr lang="zh-CN" altLang="en-US" dirty="0"/>
              <a:t>集邮，红木，收藏品→别人的叙事框架→走近  走进  走尽</a:t>
            </a:r>
          </a:p>
        </p:txBody>
      </p:sp>
    </p:spTree>
    <p:extLst>
      <p:ext uri="{BB962C8B-B14F-4D97-AF65-F5344CB8AC3E}">
        <p14:creationId xmlns:p14="http://schemas.microsoft.com/office/powerpoint/2010/main" val="3857834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4</a:t>
            </a:r>
            <a:r>
              <a:rPr kumimoji="1" lang="zh-CN" altLang="en-US" dirty="0"/>
              <a:t>：日元加息</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15</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a typeface="宋体" panose="02010600030101010101" pitchFamily="2" charset="-122"/>
              </a:rPr>
              <a:t>日元加息保汇率，利好人民币升值</a:t>
            </a:r>
            <a:endParaRPr lang="en-US" altLang="zh-CN" sz="2000" kern="100" dirty="0">
              <a:ea typeface="宋体" panose="02010600030101010101" pitchFamily="2" charset="-122"/>
            </a:endParaRPr>
          </a:p>
          <a:p>
            <a:pPr algn="just"/>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日元反转，代表着“低息货币”将逐步开始走强，而“高息货币”开始走弱。</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kern="100" dirty="0">
                <a:ea typeface="宋体" panose="02010600030101010101" pitchFamily="2" charset="-122"/>
              </a:rPr>
              <a:t>2024</a:t>
            </a:r>
            <a:r>
              <a:rPr lang="zh-CN" altLang="en-US" sz="2000" kern="100" dirty="0">
                <a:ea typeface="宋体" panose="02010600030101010101" pitchFamily="2" charset="-122"/>
              </a:rPr>
              <a:t>年</a:t>
            </a:r>
            <a:r>
              <a:rPr lang="en-US" altLang="zh-CN" sz="2000" kern="100" dirty="0">
                <a:ea typeface="宋体" panose="02010600030101010101" pitchFamily="2" charset="-122"/>
              </a:rPr>
              <a:t>8</a:t>
            </a:r>
            <a:r>
              <a:rPr lang="zh-CN" altLang="en-US" sz="2000" kern="100" dirty="0">
                <a:ea typeface="宋体" panose="02010600030101010101" pitchFamily="2" charset="-122"/>
              </a:rPr>
              <a:t>月</a:t>
            </a:r>
            <a:r>
              <a:rPr lang="en-US" altLang="zh-CN" sz="2000" kern="100" dirty="0">
                <a:ea typeface="宋体" panose="02010600030101010101" pitchFamily="2" charset="-122"/>
              </a:rPr>
              <a:t>5</a:t>
            </a:r>
            <a:r>
              <a:rPr lang="zh-CN" altLang="en-US" sz="2000" kern="100" dirty="0">
                <a:ea typeface="宋体" panose="02010600030101010101" pitchFamily="2" charset="-122"/>
              </a:rPr>
              <a:t>日，黑色星期一，日元套息交易翻转，各国股市大跌。</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210686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95C9A-AC14-FD97-50E1-B115C97B1827}"/>
              </a:ext>
            </a:extLst>
          </p:cNvPr>
          <p:cNvSpPr>
            <a:spLocks noGrp="1"/>
          </p:cNvSpPr>
          <p:nvPr>
            <p:ph type="title"/>
          </p:nvPr>
        </p:nvSpPr>
        <p:spPr/>
        <p:txBody>
          <a:bodyPr/>
          <a:lstStyle/>
          <a:p>
            <a:r>
              <a:rPr kumimoji="1" lang="zh-CN" altLang="en-US" dirty="0"/>
              <a:t>总结与复盘</a:t>
            </a:r>
          </a:p>
        </p:txBody>
      </p:sp>
      <p:sp>
        <p:nvSpPr>
          <p:cNvPr id="3" name="灯片编号占位符 2">
            <a:extLst>
              <a:ext uri="{FF2B5EF4-FFF2-40B4-BE49-F238E27FC236}">
                <a16:creationId xmlns:a16="http://schemas.microsoft.com/office/drawing/2014/main" id="{C48B6E26-E266-E583-8A12-FA5198235F3D}"/>
              </a:ext>
            </a:extLst>
          </p:cNvPr>
          <p:cNvSpPr>
            <a:spLocks noGrp="1"/>
          </p:cNvSpPr>
          <p:nvPr>
            <p:ph type="sldNum" sz="quarter" idx="10"/>
          </p:nvPr>
        </p:nvSpPr>
        <p:spPr/>
        <p:txBody>
          <a:bodyPr/>
          <a:lstStyle/>
          <a:p>
            <a:fld id="{F56ABC50-C693-6145-8FE9-48A83A944B62}" type="slidenum">
              <a:rPr kumimoji="1" lang="zh-CN" altLang="en-US" smtClean="0"/>
              <a:pPr/>
              <a:t>150</a:t>
            </a:fld>
            <a:endParaRPr kumimoji="1" lang="zh-CN" altLang="en-US"/>
          </a:p>
        </p:txBody>
      </p:sp>
      <p:sp>
        <p:nvSpPr>
          <p:cNvPr id="4" name="内容占位符 3">
            <a:extLst>
              <a:ext uri="{FF2B5EF4-FFF2-40B4-BE49-F238E27FC236}">
                <a16:creationId xmlns:a16="http://schemas.microsoft.com/office/drawing/2014/main" id="{08B7AFFE-97DC-E300-FF67-4E09C3AA6A91}"/>
              </a:ext>
            </a:extLst>
          </p:cNvPr>
          <p:cNvSpPr>
            <a:spLocks noGrp="1"/>
          </p:cNvSpPr>
          <p:nvPr>
            <p:ph sz="quarter" idx="11"/>
          </p:nvPr>
        </p:nvSpPr>
        <p:spPr/>
        <p:txBody>
          <a:bodyPr/>
          <a:lstStyle/>
          <a:p>
            <a:endParaRPr kumimoji="1" lang="zh-CN" altLang="en-US"/>
          </a:p>
        </p:txBody>
      </p:sp>
    </p:spTree>
    <p:extLst>
      <p:ext uri="{BB962C8B-B14F-4D97-AF65-F5344CB8AC3E}">
        <p14:creationId xmlns:p14="http://schemas.microsoft.com/office/powerpoint/2010/main" val="37537843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9E7727-7ED7-CBF9-F9AA-43F17D090774}"/>
              </a:ext>
            </a:extLst>
          </p:cNvPr>
          <p:cNvSpPr>
            <a:spLocks noGrp="1"/>
          </p:cNvSpPr>
          <p:nvPr>
            <p:ph type="sldNum" sz="quarter" idx="10"/>
          </p:nvPr>
        </p:nvSpPr>
        <p:spPr/>
        <p:txBody>
          <a:bodyPr/>
          <a:lstStyle/>
          <a:p>
            <a:fld id="{F56ABC50-C693-6145-8FE9-48A83A944B62}" type="slidenum">
              <a:rPr kumimoji="1" lang="zh-CN" altLang="en-US" smtClean="0"/>
              <a:pPr/>
              <a:t>151</a:t>
            </a:fld>
            <a:endParaRPr kumimoji="1" lang="zh-CN" altLang="en-US"/>
          </a:p>
        </p:txBody>
      </p:sp>
      <p:pic>
        <p:nvPicPr>
          <p:cNvPr id="1026" name="Picture 2" descr="图片">
            <a:extLst>
              <a:ext uri="{FF2B5EF4-FFF2-40B4-BE49-F238E27FC236}">
                <a16:creationId xmlns:a16="http://schemas.microsoft.com/office/drawing/2014/main" id="{DA12C64B-05A9-D740-B6AA-2C9539C2B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1"/>
            <a:ext cx="12191999" cy="686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0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5</a:t>
            </a:r>
            <a:r>
              <a:rPr kumimoji="1" lang="zh-CN" altLang="en-US" dirty="0"/>
              <a:t>：降息</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16</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en-US" altLang="zh-CN" sz="2000" kern="100" dirty="0">
                <a:effectLst/>
                <a:latin typeface="宋体" panose="02010600030101010101" pitchFamily="2" charset="-122"/>
                <a:ea typeface="宋体" panose="02010600030101010101" pitchFamily="2" charset="-122"/>
              </a:rPr>
              <a:t>7</a:t>
            </a:r>
            <a:r>
              <a:rPr lang="zh-CN" altLang="en-US" sz="2000" kern="100" dirty="0">
                <a:effectLst/>
                <a:latin typeface="宋体" panose="02010600030101010101" pitchFamily="2" charset="-122"/>
                <a:ea typeface="宋体" panose="02010600030101010101" pitchFamily="2" charset="-122"/>
              </a:rPr>
              <a:t>月</a:t>
            </a:r>
            <a:r>
              <a:rPr lang="en-US" altLang="zh-CN" sz="2000" kern="100" dirty="0">
                <a:effectLst/>
                <a:latin typeface="宋体" panose="02010600030101010101" pitchFamily="2" charset="-122"/>
                <a:ea typeface="宋体" panose="02010600030101010101" pitchFamily="2" charset="-122"/>
              </a:rPr>
              <a:t>22</a:t>
            </a:r>
            <a:r>
              <a:rPr lang="zh-CN" altLang="en-US" sz="2000" kern="100" dirty="0">
                <a:effectLst/>
                <a:latin typeface="宋体" panose="02010600030101010101" pitchFamily="2" charset="-122"/>
                <a:ea typeface="宋体" panose="02010600030101010101" pitchFamily="2" charset="-122"/>
              </a:rPr>
              <a:t>日，人民银行（下称“央行”）发布公开市场业务公告称，为优化公开市场操作机制，从即日起，公开市场</a:t>
            </a:r>
            <a:r>
              <a:rPr lang="en-US" altLang="zh-CN" sz="2000" kern="100" dirty="0">
                <a:effectLst/>
                <a:latin typeface="宋体" panose="02010600030101010101" pitchFamily="2" charset="-122"/>
                <a:ea typeface="宋体" panose="02010600030101010101" pitchFamily="2" charset="-122"/>
              </a:rPr>
              <a:t>7</a:t>
            </a:r>
            <a:r>
              <a:rPr lang="zh-CN" altLang="en-US" sz="2000" kern="100" dirty="0">
                <a:effectLst/>
                <a:latin typeface="宋体" panose="02010600030101010101" pitchFamily="2" charset="-122"/>
                <a:ea typeface="宋体" panose="02010600030101010101" pitchFamily="2" charset="-122"/>
              </a:rPr>
              <a:t>天期逆回购操作调整为固定利率、数量招标。同时，为进一步加强逆周期调节，加大金融支持实体经济力度，即日起，公开市场</a:t>
            </a:r>
            <a:r>
              <a:rPr lang="en-US" altLang="zh-CN" sz="2000" kern="100" dirty="0">
                <a:effectLst/>
                <a:latin typeface="宋体" panose="02010600030101010101" pitchFamily="2" charset="-122"/>
                <a:ea typeface="宋体" panose="02010600030101010101" pitchFamily="2" charset="-122"/>
              </a:rPr>
              <a:t>7</a:t>
            </a:r>
            <a:r>
              <a:rPr lang="zh-CN" altLang="en-US" sz="2000" kern="100" dirty="0">
                <a:effectLst/>
                <a:latin typeface="宋体" panose="02010600030101010101" pitchFamily="2" charset="-122"/>
                <a:ea typeface="宋体" panose="02010600030101010101" pitchFamily="2" charset="-122"/>
              </a:rPr>
              <a:t>天期逆回购操作利率由此前的</a:t>
            </a:r>
            <a:r>
              <a:rPr lang="en-US" altLang="zh-CN" sz="2000" kern="100" dirty="0">
                <a:effectLst/>
                <a:latin typeface="宋体" panose="02010600030101010101" pitchFamily="2" charset="-122"/>
                <a:ea typeface="宋体" panose="02010600030101010101" pitchFamily="2" charset="-122"/>
              </a:rPr>
              <a:t>1.8%</a:t>
            </a:r>
            <a:r>
              <a:rPr lang="zh-CN" altLang="en-US" sz="2000" kern="100" dirty="0">
                <a:effectLst/>
                <a:latin typeface="宋体" panose="02010600030101010101" pitchFamily="2" charset="-122"/>
                <a:ea typeface="宋体" panose="02010600030101010101" pitchFamily="2" charset="-122"/>
              </a:rPr>
              <a:t>调整为</a:t>
            </a:r>
            <a:r>
              <a:rPr lang="en-US" altLang="zh-CN" sz="2000" kern="100" dirty="0">
                <a:effectLst/>
                <a:latin typeface="宋体" panose="02010600030101010101" pitchFamily="2" charset="-122"/>
                <a:ea typeface="宋体" panose="02010600030101010101" pitchFamily="2" charset="-122"/>
              </a:rPr>
              <a:t>1.7%</a:t>
            </a:r>
            <a:r>
              <a:rPr lang="zh-CN" altLang="en-US" sz="2000" kern="100" dirty="0">
                <a:effectLst/>
                <a:latin typeface="宋体" panose="02010600030101010101" pitchFamily="2" charset="-122"/>
                <a:ea typeface="宋体" panose="02010600030101010101" pitchFamily="2" charset="-122"/>
              </a:rPr>
              <a:t>。</a:t>
            </a:r>
            <a:endParaRPr lang="en-US"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870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5</a:t>
            </a:r>
            <a:r>
              <a:rPr kumimoji="1" lang="zh-CN" altLang="en-US" dirty="0"/>
              <a:t>：降息</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17</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en-US" altLang="zh-CN" sz="2000" kern="100" dirty="0">
                <a:effectLst/>
                <a:latin typeface="宋体" panose="02010600030101010101" pitchFamily="2" charset="-122"/>
                <a:ea typeface="宋体" panose="02010600030101010101" pitchFamily="2" charset="-122"/>
              </a:rPr>
              <a:t>7</a:t>
            </a:r>
            <a:r>
              <a:rPr lang="zh-CN" altLang="en-US" sz="2000" kern="100" dirty="0">
                <a:effectLst/>
                <a:latin typeface="宋体" panose="02010600030101010101" pitchFamily="2" charset="-122"/>
                <a:ea typeface="宋体" panose="02010600030101010101" pitchFamily="2" charset="-122"/>
              </a:rPr>
              <a:t>月贷款市场报价利率（</a:t>
            </a:r>
            <a:r>
              <a:rPr lang="en-US" altLang="zh-CN" sz="2000" kern="100" dirty="0">
                <a:effectLst/>
                <a:latin typeface="宋体" panose="02010600030101010101" pitchFamily="2" charset="-122"/>
                <a:ea typeface="宋体" panose="02010600030101010101" pitchFamily="2" charset="-122"/>
              </a:rPr>
              <a:t>LPR</a:t>
            </a:r>
            <a:r>
              <a:rPr lang="zh-CN" altLang="en-US" sz="2000" kern="100" dirty="0">
                <a:effectLst/>
                <a:latin typeface="宋体" panose="02010600030101010101" pitchFamily="2" charset="-122"/>
                <a:ea typeface="宋体" panose="02010600030101010101" pitchFamily="2" charset="-122"/>
              </a:rPr>
              <a:t>）报价出炉，</a:t>
            </a:r>
            <a:r>
              <a:rPr lang="en-US" altLang="zh-CN" sz="2000" kern="100" dirty="0">
                <a:effectLst/>
                <a:latin typeface="宋体" panose="02010600030101010101" pitchFamily="2" charset="-122"/>
                <a:ea typeface="宋体" panose="02010600030101010101" pitchFamily="2" charset="-122"/>
              </a:rPr>
              <a:t>LPR</a:t>
            </a:r>
            <a:r>
              <a:rPr lang="zh-CN" altLang="en-US" sz="2000" kern="100" dirty="0">
                <a:effectLst/>
                <a:latin typeface="宋体" panose="02010600030101010101" pitchFamily="2" charset="-122"/>
                <a:ea typeface="宋体" panose="02010600030101010101" pitchFamily="2" charset="-122"/>
              </a:rPr>
              <a:t>再次下调，</a:t>
            </a:r>
            <a:r>
              <a:rPr lang="en-US" altLang="zh-CN" sz="2000" kern="100" dirty="0">
                <a:effectLst/>
                <a:latin typeface="宋体" panose="02010600030101010101" pitchFamily="2" charset="-122"/>
                <a:ea typeface="宋体" panose="02010600030101010101" pitchFamily="2" charset="-122"/>
              </a:rPr>
              <a:t>1</a:t>
            </a:r>
            <a:r>
              <a:rPr lang="zh-CN" altLang="en-US" sz="2000" kern="100" dirty="0">
                <a:effectLst/>
                <a:latin typeface="宋体" panose="02010600030101010101" pitchFamily="2" charset="-122"/>
                <a:ea typeface="宋体" panose="02010600030101010101" pitchFamily="2" charset="-122"/>
              </a:rPr>
              <a:t>年期和</a:t>
            </a:r>
            <a:r>
              <a:rPr lang="en-US" altLang="zh-CN" sz="2000" kern="100" dirty="0">
                <a:effectLst/>
                <a:latin typeface="宋体" panose="02010600030101010101" pitchFamily="2" charset="-122"/>
                <a:ea typeface="宋体" panose="02010600030101010101" pitchFamily="2" charset="-122"/>
              </a:rPr>
              <a:t>5</a:t>
            </a:r>
            <a:r>
              <a:rPr lang="zh-CN" altLang="en-US" sz="2000" kern="100" dirty="0">
                <a:effectLst/>
                <a:latin typeface="宋体" panose="02010600030101010101" pitchFamily="2" charset="-122"/>
                <a:ea typeface="宋体" panose="02010600030101010101" pitchFamily="2" charset="-122"/>
              </a:rPr>
              <a:t>年期贷款市场报价利率</a:t>
            </a:r>
            <a:r>
              <a:rPr lang="en-US" altLang="zh-CN" sz="2000" kern="100" dirty="0">
                <a:effectLst/>
                <a:latin typeface="宋体" panose="02010600030101010101" pitchFamily="2" charset="-122"/>
                <a:ea typeface="宋体" panose="02010600030101010101" pitchFamily="2" charset="-122"/>
              </a:rPr>
              <a:t>(LPR)</a:t>
            </a:r>
            <a:r>
              <a:rPr lang="zh-CN" altLang="en-US" sz="2000" kern="100" dirty="0">
                <a:effectLst/>
                <a:latin typeface="宋体" panose="02010600030101010101" pitchFamily="2" charset="-122"/>
                <a:ea typeface="宋体" panose="02010600030101010101" pitchFamily="2" charset="-122"/>
              </a:rPr>
              <a:t>双双下调</a:t>
            </a:r>
            <a:r>
              <a:rPr lang="en-US" altLang="zh-CN" sz="2000" kern="100" dirty="0">
                <a:effectLst/>
                <a:latin typeface="宋体" panose="02010600030101010101" pitchFamily="2" charset="-122"/>
                <a:ea typeface="宋体" panose="02010600030101010101" pitchFamily="2" charset="-122"/>
              </a:rPr>
              <a:t>10</a:t>
            </a:r>
            <a:r>
              <a:rPr lang="zh-CN" altLang="en-US" sz="2000" kern="100" dirty="0">
                <a:effectLst/>
                <a:latin typeface="宋体" panose="02010600030101010101" pitchFamily="2" charset="-122"/>
                <a:ea typeface="宋体" panose="02010600030101010101" pitchFamily="2" charset="-122"/>
              </a:rPr>
              <a:t>个基点。下调之后，</a:t>
            </a:r>
            <a:r>
              <a:rPr lang="en-US" altLang="zh-CN" sz="2000" kern="100" dirty="0">
                <a:effectLst/>
                <a:latin typeface="宋体" panose="02010600030101010101" pitchFamily="2" charset="-122"/>
                <a:ea typeface="宋体" panose="02010600030101010101" pitchFamily="2" charset="-122"/>
              </a:rPr>
              <a:t>1</a:t>
            </a:r>
            <a:r>
              <a:rPr lang="zh-CN" altLang="en-US" sz="2000" kern="100" dirty="0">
                <a:effectLst/>
                <a:latin typeface="宋体" panose="02010600030101010101" pitchFamily="2" charset="-122"/>
                <a:ea typeface="宋体" panose="02010600030101010101" pitchFamily="2" charset="-122"/>
              </a:rPr>
              <a:t>年期贷款市场报价利率</a:t>
            </a:r>
            <a:r>
              <a:rPr lang="en-US" altLang="zh-CN" sz="2000" kern="100" dirty="0">
                <a:effectLst/>
                <a:latin typeface="宋体" panose="02010600030101010101" pitchFamily="2" charset="-122"/>
                <a:ea typeface="宋体" panose="02010600030101010101" pitchFamily="2" charset="-122"/>
              </a:rPr>
              <a:t>(LPR)</a:t>
            </a:r>
            <a:r>
              <a:rPr lang="zh-CN" altLang="en-US" sz="2000" kern="100" dirty="0">
                <a:effectLst/>
                <a:latin typeface="宋体" panose="02010600030101010101" pitchFamily="2" charset="-122"/>
                <a:ea typeface="宋体" panose="02010600030101010101" pitchFamily="2" charset="-122"/>
              </a:rPr>
              <a:t>下调至</a:t>
            </a:r>
            <a:r>
              <a:rPr lang="en-US" altLang="zh-CN" sz="2000" kern="100" dirty="0">
                <a:effectLst/>
                <a:latin typeface="宋体" panose="02010600030101010101" pitchFamily="2" charset="-122"/>
                <a:ea typeface="宋体" panose="02010600030101010101" pitchFamily="2" charset="-122"/>
              </a:rPr>
              <a:t>3.35%</a:t>
            </a:r>
            <a:r>
              <a:rPr lang="zh-CN" altLang="en-US" sz="2000" kern="100" dirty="0">
                <a:effectLst/>
                <a:latin typeface="宋体" panose="02010600030101010101" pitchFamily="2" charset="-122"/>
                <a:ea typeface="宋体" panose="02010600030101010101" pitchFamily="2" charset="-122"/>
              </a:rPr>
              <a:t>，</a:t>
            </a:r>
            <a:r>
              <a:rPr lang="en-US" altLang="zh-CN" sz="2000" kern="100" dirty="0">
                <a:effectLst/>
                <a:latin typeface="宋体" panose="02010600030101010101" pitchFamily="2" charset="-122"/>
                <a:ea typeface="宋体" panose="02010600030101010101" pitchFamily="2" charset="-122"/>
              </a:rPr>
              <a:t>5</a:t>
            </a:r>
            <a:r>
              <a:rPr lang="zh-CN" altLang="en-US" sz="2000" kern="100" dirty="0">
                <a:effectLst/>
                <a:latin typeface="宋体" panose="02010600030101010101" pitchFamily="2" charset="-122"/>
                <a:ea typeface="宋体" panose="02010600030101010101" pitchFamily="2" charset="-122"/>
              </a:rPr>
              <a:t>年期的则下调至</a:t>
            </a:r>
            <a:r>
              <a:rPr lang="en-US" altLang="zh-CN" sz="2000" kern="100" dirty="0">
                <a:effectLst/>
                <a:latin typeface="宋体" panose="02010600030101010101" pitchFamily="2" charset="-122"/>
                <a:ea typeface="宋体" panose="02010600030101010101" pitchFamily="2" charset="-122"/>
              </a:rPr>
              <a:t>3.85%</a:t>
            </a:r>
            <a:r>
              <a:rPr lang="zh-CN" altLang="en-US" sz="2000" kern="100" dirty="0">
                <a:effectLst/>
                <a:latin typeface="宋体" panose="02010600030101010101" pitchFamily="2" charset="-122"/>
                <a:ea typeface="宋体" panose="02010600030101010101" pitchFamily="2" charset="-122"/>
              </a:rPr>
              <a:t>。</a:t>
            </a:r>
            <a:endParaRPr lang="en-US" altLang="zh-CN" sz="2000" kern="100" dirty="0">
              <a:effectLst/>
              <a:latin typeface="宋体" panose="02010600030101010101" pitchFamily="2" charset="-122"/>
              <a:ea typeface="宋体" panose="02010600030101010101" pitchFamily="2" charset="-122"/>
            </a:endParaRPr>
          </a:p>
          <a:p>
            <a:pPr algn="just"/>
            <a:r>
              <a:rPr lang="zh-CN" altLang="en-US" sz="2000" kern="100" dirty="0">
                <a:effectLst/>
                <a:latin typeface="宋体" panose="02010600030101010101" pitchFamily="2" charset="-122"/>
                <a:ea typeface="宋体" panose="02010600030101010101" pitchFamily="2" charset="-122"/>
              </a:rPr>
              <a:t>以</a:t>
            </a:r>
            <a:r>
              <a:rPr lang="en-US" altLang="zh-CN" sz="2000" kern="100" dirty="0">
                <a:effectLst/>
                <a:latin typeface="宋体" panose="02010600030101010101" pitchFamily="2" charset="-122"/>
                <a:ea typeface="宋体" panose="02010600030101010101" pitchFamily="2" charset="-122"/>
              </a:rPr>
              <a:t>100</a:t>
            </a:r>
            <a:r>
              <a:rPr lang="zh-CN" altLang="en-US" sz="2000" kern="100" dirty="0">
                <a:effectLst/>
                <a:latin typeface="宋体" panose="02010600030101010101" pitchFamily="2" charset="-122"/>
                <a:ea typeface="宋体" panose="02010600030101010101" pitchFamily="2" charset="-122"/>
              </a:rPr>
              <a:t>万元商贷</a:t>
            </a:r>
            <a:r>
              <a:rPr lang="en-US" altLang="zh-CN" sz="2000" kern="100" dirty="0">
                <a:effectLst/>
                <a:latin typeface="宋体" panose="02010600030101010101" pitchFamily="2" charset="-122"/>
                <a:ea typeface="宋体" panose="02010600030101010101" pitchFamily="2" charset="-122"/>
              </a:rPr>
              <a:t>30</a:t>
            </a:r>
            <a:r>
              <a:rPr lang="zh-CN" altLang="en-US" sz="2000" kern="100" dirty="0">
                <a:effectLst/>
                <a:latin typeface="宋体" panose="02010600030101010101" pitchFamily="2" charset="-122"/>
                <a:ea typeface="宋体" panose="02010600030101010101" pitchFamily="2" charset="-122"/>
              </a:rPr>
              <a:t>年等额本息计算，假设首套房贷利率</a:t>
            </a:r>
            <a:r>
              <a:rPr lang="en-US" altLang="zh-CN" sz="2000" kern="100" dirty="0">
                <a:effectLst/>
                <a:latin typeface="宋体" panose="02010600030101010101" pitchFamily="2" charset="-122"/>
                <a:ea typeface="宋体" panose="02010600030101010101" pitchFamily="2" charset="-122"/>
              </a:rPr>
              <a:t>3.45%</a:t>
            </a:r>
            <a:r>
              <a:rPr lang="zh-CN" altLang="en-US" sz="2000" kern="100" dirty="0">
                <a:effectLst/>
                <a:latin typeface="宋体" panose="02010600030101010101" pitchFamily="2" charset="-122"/>
                <a:ea typeface="宋体" panose="02010600030101010101" pitchFamily="2" charset="-122"/>
              </a:rPr>
              <a:t>，月供为</a:t>
            </a:r>
            <a:r>
              <a:rPr lang="en-US" altLang="zh-CN" sz="2000" kern="100" dirty="0">
                <a:effectLst/>
                <a:latin typeface="宋体" panose="02010600030101010101" pitchFamily="2" charset="-122"/>
                <a:ea typeface="宋体" panose="02010600030101010101" pitchFamily="2" charset="-122"/>
              </a:rPr>
              <a:t>4462.58</a:t>
            </a:r>
            <a:r>
              <a:rPr lang="zh-CN" altLang="en-US" sz="2000" kern="100" dirty="0">
                <a:effectLst/>
                <a:latin typeface="宋体" panose="02010600030101010101" pitchFamily="2" charset="-122"/>
                <a:ea typeface="宋体" panose="02010600030101010101" pitchFamily="2" charset="-122"/>
              </a:rPr>
              <a:t>元，累计利息为</a:t>
            </a:r>
            <a:r>
              <a:rPr lang="en-US" altLang="zh-CN" sz="2000" kern="100" dirty="0">
                <a:effectLst/>
                <a:latin typeface="宋体" panose="02010600030101010101" pitchFamily="2" charset="-122"/>
                <a:ea typeface="宋体" panose="02010600030101010101" pitchFamily="2" charset="-122"/>
              </a:rPr>
              <a:t>60.65</a:t>
            </a:r>
            <a:r>
              <a:rPr lang="zh-CN" altLang="en-US" sz="2000" kern="100" dirty="0">
                <a:effectLst/>
                <a:latin typeface="宋体" panose="02010600030101010101" pitchFamily="2" charset="-122"/>
                <a:ea typeface="宋体" panose="02010600030101010101" pitchFamily="2" charset="-122"/>
              </a:rPr>
              <a:t>万元。降为</a:t>
            </a:r>
            <a:r>
              <a:rPr lang="en-US" altLang="zh-CN" sz="2000" kern="100" dirty="0">
                <a:effectLst/>
                <a:latin typeface="宋体" panose="02010600030101010101" pitchFamily="2" charset="-122"/>
                <a:ea typeface="宋体" panose="02010600030101010101" pitchFamily="2" charset="-122"/>
              </a:rPr>
              <a:t>3.35%</a:t>
            </a:r>
            <a:r>
              <a:rPr lang="zh-CN" altLang="en-US" sz="2000" kern="100" dirty="0">
                <a:effectLst/>
                <a:latin typeface="宋体" panose="02010600030101010101" pitchFamily="2" charset="-122"/>
                <a:ea typeface="宋体" panose="02010600030101010101" pitchFamily="2" charset="-122"/>
              </a:rPr>
              <a:t>后，月供则为</a:t>
            </a:r>
            <a:r>
              <a:rPr lang="en-US" altLang="zh-CN" sz="2000" kern="100" dirty="0">
                <a:effectLst/>
                <a:latin typeface="宋体" panose="02010600030101010101" pitchFamily="2" charset="-122"/>
                <a:ea typeface="宋体" panose="02010600030101010101" pitchFamily="2" charset="-122"/>
              </a:rPr>
              <a:t>4407.14</a:t>
            </a:r>
            <a:r>
              <a:rPr lang="zh-CN" altLang="en-US" sz="2000" kern="100" dirty="0">
                <a:effectLst/>
                <a:latin typeface="宋体" panose="02010600030101010101" pitchFamily="2" charset="-122"/>
                <a:ea typeface="宋体" panose="02010600030101010101" pitchFamily="2" charset="-122"/>
              </a:rPr>
              <a:t>元，累计利息为</a:t>
            </a:r>
            <a:r>
              <a:rPr lang="en-US" altLang="zh-CN" sz="2000" kern="100" dirty="0">
                <a:effectLst/>
                <a:latin typeface="宋体" panose="02010600030101010101" pitchFamily="2" charset="-122"/>
                <a:ea typeface="宋体" panose="02010600030101010101" pitchFamily="2" charset="-122"/>
              </a:rPr>
              <a:t>58.66</a:t>
            </a:r>
            <a:r>
              <a:rPr lang="zh-CN" altLang="en-US" sz="2000" kern="100" dirty="0">
                <a:effectLst/>
                <a:latin typeface="宋体" panose="02010600030101010101" pitchFamily="2" charset="-122"/>
                <a:ea typeface="宋体" panose="02010600030101010101" pitchFamily="2" charset="-122"/>
              </a:rPr>
              <a:t>万元。综合计算，购房者每月可节省支出约</a:t>
            </a:r>
            <a:r>
              <a:rPr lang="en-US" altLang="zh-CN" sz="2000" kern="100" dirty="0">
                <a:effectLst/>
                <a:latin typeface="宋体" panose="02010600030101010101" pitchFamily="2" charset="-122"/>
                <a:ea typeface="宋体" panose="02010600030101010101" pitchFamily="2" charset="-122"/>
              </a:rPr>
              <a:t>55</a:t>
            </a:r>
            <a:r>
              <a:rPr lang="zh-CN" altLang="en-US" sz="2000" kern="100" dirty="0">
                <a:effectLst/>
                <a:latin typeface="宋体" panose="02010600030101010101" pitchFamily="2" charset="-122"/>
                <a:ea typeface="宋体" panose="02010600030101010101" pitchFamily="2" charset="-122"/>
              </a:rPr>
              <a:t>元，累计可节省利息约</a:t>
            </a:r>
            <a:r>
              <a:rPr lang="en-US" altLang="zh-CN" sz="2000" kern="100" dirty="0">
                <a:effectLst/>
                <a:latin typeface="宋体" panose="02010600030101010101" pitchFamily="2" charset="-122"/>
                <a:ea typeface="宋体" panose="02010600030101010101" pitchFamily="2" charset="-122"/>
              </a:rPr>
              <a:t>2</a:t>
            </a:r>
            <a:r>
              <a:rPr lang="zh-CN" altLang="en-US" sz="2000" kern="100" dirty="0">
                <a:effectLst/>
                <a:latin typeface="宋体" panose="02010600030101010101" pitchFamily="2" charset="-122"/>
                <a:ea typeface="宋体" panose="02010600030101010101" pitchFamily="2" charset="-122"/>
              </a:rPr>
              <a:t>万元。</a:t>
            </a:r>
            <a:endParaRPr lang="zh-CN"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48531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6</a:t>
            </a:r>
            <a:r>
              <a:rPr kumimoji="1" lang="zh-CN" altLang="en-US" dirty="0"/>
              <a:t>：货币政策工具变动</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18</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zh-CN" sz="2000" kern="100" dirty="0">
                <a:latin typeface="宋体" panose="02010600030101010101" pitchFamily="2" charset="-122"/>
                <a:ea typeface="宋体" panose="02010600030101010101" pitchFamily="2" charset="-122"/>
              </a:rPr>
              <a:t>央行</a:t>
            </a:r>
            <a:r>
              <a:rPr lang="en-US" altLang="zh-CN" sz="2000" kern="100" dirty="0">
                <a:latin typeface="宋体" panose="02010600030101010101" pitchFamily="2" charset="-122"/>
                <a:ea typeface="宋体" panose="02010600030101010101" pitchFamily="2" charset="-122"/>
              </a:rPr>
              <a:t>:</a:t>
            </a:r>
            <a:r>
              <a:rPr lang="zh-CN" altLang="zh-CN" sz="2000" kern="100" dirty="0">
                <a:latin typeface="宋体" panose="02010600030101010101" pitchFamily="2" charset="-122"/>
                <a:ea typeface="宋体" panose="02010600030101010101" pitchFamily="2" charset="-122"/>
              </a:rPr>
              <a:t>决定于近期</a:t>
            </a:r>
            <a:r>
              <a:rPr lang="zh-CN" altLang="en-US" sz="2000" kern="100" dirty="0">
                <a:latin typeface="宋体" panose="02010600030101010101" pitchFamily="2" charset="-122"/>
                <a:ea typeface="宋体" panose="02010600030101010101" pitchFamily="2" charset="-122"/>
              </a:rPr>
              <a:t>（</a:t>
            </a:r>
            <a:r>
              <a:rPr lang="en-US" altLang="zh-CN" sz="2000" kern="100" dirty="0">
                <a:latin typeface="宋体" panose="02010600030101010101" pitchFamily="2" charset="-122"/>
                <a:ea typeface="宋体" panose="02010600030101010101" pitchFamily="2" charset="-122"/>
              </a:rPr>
              <a:t>2024</a:t>
            </a:r>
            <a:r>
              <a:rPr lang="zh-CN" altLang="en-US" sz="2000" kern="100" dirty="0">
                <a:latin typeface="宋体" panose="02010600030101010101" pitchFamily="2" charset="-122"/>
                <a:ea typeface="宋体" panose="02010600030101010101" pitchFamily="2" charset="-122"/>
              </a:rPr>
              <a:t>年</a:t>
            </a:r>
            <a:r>
              <a:rPr lang="en-US" altLang="zh-CN" sz="2000" kern="100" dirty="0">
                <a:latin typeface="宋体" panose="02010600030101010101" pitchFamily="2" charset="-122"/>
                <a:ea typeface="宋体" panose="02010600030101010101" pitchFamily="2" charset="-122"/>
              </a:rPr>
              <a:t>6</a:t>
            </a:r>
            <a:r>
              <a:rPr lang="zh-CN" altLang="en-US" sz="2000" kern="100" dirty="0">
                <a:latin typeface="宋体" panose="02010600030101010101" pitchFamily="2" charset="-122"/>
                <a:ea typeface="宋体" panose="02010600030101010101" pitchFamily="2" charset="-122"/>
              </a:rPr>
              <a:t>月）</a:t>
            </a:r>
            <a:r>
              <a:rPr lang="zh-CN" altLang="zh-CN" sz="2000" kern="100" dirty="0">
                <a:latin typeface="宋体" panose="02010600030101010101" pitchFamily="2" charset="-122"/>
                <a:ea typeface="宋体" panose="02010600030101010101" pitchFamily="2" charset="-122"/>
              </a:rPr>
              <a:t>面向部分公开市场业务一级交易商开展国债借入操作</a:t>
            </a:r>
          </a:p>
          <a:p>
            <a:pPr algn="just"/>
            <a:r>
              <a:rPr lang="en-US" altLang="zh-CN" sz="2000" kern="100" dirty="0">
                <a:effectLst/>
                <a:latin typeface="宋体" panose="02010600030101010101" pitchFamily="2" charset="-122"/>
                <a:ea typeface="宋体" panose="02010600030101010101" pitchFamily="2" charset="-122"/>
              </a:rPr>
              <a:t>7</a:t>
            </a:r>
            <a:r>
              <a:rPr lang="zh-CN" altLang="en-US" sz="2000" kern="100" dirty="0">
                <a:effectLst/>
                <a:latin typeface="宋体" panose="02010600030101010101" pitchFamily="2" charset="-122"/>
                <a:ea typeface="宋体" panose="02010600030101010101" pitchFamily="2" charset="-122"/>
              </a:rPr>
              <a:t>月</a:t>
            </a:r>
            <a:r>
              <a:rPr lang="en-US" altLang="zh-CN" sz="2000" kern="100" dirty="0">
                <a:effectLst/>
                <a:latin typeface="宋体" panose="02010600030101010101" pitchFamily="2" charset="-122"/>
                <a:ea typeface="宋体" panose="02010600030101010101" pitchFamily="2" charset="-122"/>
              </a:rPr>
              <a:t>22</a:t>
            </a:r>
            <a:r>
              <a:rPr lang="zh-CN" altLang="en-US" sz="2000" kern="100" dirty="0">
                <a:effectLst/>
                <a:latin typeface="宋体" panose="02010600030101010101" pitchFamily="2" charset="-122"/>
                <a:ea typeface="宋体" panose="02010600030101010101" pitchFamily="2" charset="-122"/>
              </a:rPr>
              <a:t>日，人民银行（下称“央行”）发布公开市场业务公告称，为优化公开市场操作机制，从即日起，公开市场</a:t>
            </a:r>
            <a:r>
              <a:rPr lang="en-US" altLang="zh-CN" sz="2000" kern="100" dirty="0">
                <a:effectLst/>
                <a:latin typeface="宋体" panose="02010600030101010101" pitchFamily="2" charset="-122"/>
                <a:ea typeface="宋体" panose="02010600030101010101" pitchFamily="2" charset="-122"/>
              </a:rPr>
              <a:t>7</a:t>
            </a:r>
            <a:r>
              <a:rPr lang="zh-CN" altLang="en-US" sz="2000" kern="100" dirty="0">
                <a:effectLst/>
                <a:latin typeface="宋体" panose="02010600030101010101" pitchFamily="2" charset="-122"/>
                <a:ea typeface="宋体" panose="02010600030101010101" pitchFamily="2" charset="-122"/>
              </a:rPr>
              <a:t>天期逆回购操作调整为</a:t>
            </a:r>
            <a:r>
              <a:rPr lang="zh-CN" altLang="en-US" sz="2000" b="1" kern="100" dirty="0">
                <a:effectLst/>
                <a:latin typeface="宋体" panose="02010600030101010101" pitchFamily="2" charset="-122"/>
                <a:ea typeface="宋体" panose="02010600030101010101" pitchFamily="2" charset="-122"/>
              </a:rPr>
              <a:t>固定利率、数量招标。</a:t>
            </a:r>
            <a:endParaRPr lang="en-US" altLang="zh-CN" sz="2000" b="1" kern="100" dirty="0">
              <a:effectLst/>
              <a:latin typeface="宋体" panose="02010600030101010101" pitchFamily="2" charset="-122"/>
              <a:ea typeface="宋体" panose="02010600030101010101" pitchFamily="2" charset="-122"/>
            </a:endParaRPr>
          </a:p>
          <a:p>
            <a:pPr algn="just"/>
            <a:r>
              <a:rPr lang="en-US" altLang="zh-CN" sz="2000" kern="100" dirty="0">
                <a:effectLst/>
                <a:latin typeface="宋体" panose="02010600030101010101" pitchFamily="2" charset="-122"/>
                <a:ea typeface="宋体" panose="02010600030101010101" pitchFamily="2" charset="-122"/>
              </a:rPr>
              <a:t>8</a:t>
            </a:r>
            <a:r>
              <a:rPr lang="zh-CN" altLang="en-US" sz="2000" kern="100" dirty="0">
                <a:effectLst/>
                <a:latin typeface="宋体" panose="02010600030101010101" pitchFamily="2" charset="-122"/>
                <a:ea typeface="宋体" panose="02010600030101010101" pitchFamily="2" charset="-122"/>
              </a:rPr>
              <a:t>月</a:t>
            </a:r>
            <a:r>
              <a:rPr lang="en-US" altLang="zh-CN" sz="2000" kern="100" dirty="0">
                <a:effectLst/>
                <a:latin typeface="宋体" panose="02010600030101010101" pitchFamily="2" charset="-122"/>
                <a:ea typeface="宋体" panose="02010600030101010101" pitchFamily="2" charset="-122"/>
              </a:rPr>
              <a:t>30</a:t>
            </a:r>
            <a:r>
              <a:rPr lang="zh-CN" altLang="en-US" sz="2000" kern="100" dirty="0">
                <a:effectLst/>
                <a:latin typeface="宋体" panose="02010600030101010101" pitchFamily="2" charset="-122"/>
                <a:ea typeface="宋体" panose="02010600030101010101" pitchFamily="2" charset="-122"/>
              </a:rPr>
              <a:t>日，央行首次在二级市场买卖国债：</a:t>
            </a:r>
            <a:r>
              <a:rPr lang="en-US" altLang="zh-CN" sz="2000" kern="100" dirty="0">
                <a:effectLst/>
                <a:latin typeface="宋体" panose="02010600030101010101" pitchFamily="2" charset="-122"/>
                <a:ea typeface="宋体" panose="02010600030101010101" pitchFamily="2" charset="-122"/>
              </a:rPr>
              <a:t>2024</a:t>
            </a:r>
            <a:r>
              <a:rPr lang="zh-CN" altLang="en-US" sz="2000" kern="100" dirty="0">
                <a:effectLst/>
                <a:latin typeface="宋体" panose="02010600030101010101" pitchFamily="2" charset="-122"/>
                <a:ea typeface="宋体" panose="02010600030101010101" pitchFamily="2" charset="-122"/>
              </a:rPr>
              <a:t>年</a:t>
            </a:r>
            <a:r>
              <a:rPr lang="en-US" altLang="zh-CN" sz="2000" kern="100" dirty="0">
                <a:effectLst/>
                <a:latin typeface="宋体" panose="02010600030101010101" pitchFamily="2" charset="-122"/>
                <a:ea typeface="宋体" panose="02010600030101010101" pitchFamily="2" charset="-122"/>
              </a:rPr>
              <a:t>8</a:t>
            </a:r>
            <a:r>
              <a:rPr lang="zh-CN" altLang="en-US" sz="2000" kern="100" dirty="0">
                <a:effectLst/>
                <a:latin typeface="宋体" panose="02010600030101010101" pitchFamily="2" charset="-122"/>
                <a:ea typeface="宋体" panose="02010600030101010101" pitchFamily="2" charset="-122"/>
              </a:rPr>
              <a:t>月人民银行开展了公开市场国债买卖操作，向部分公开市场业务一级交易商买入短期限国债并卖出长期限国债，全月净买入债券面值为</a:t>
            </a:r>
            <a:r>
              <a:rPr lang="en-US" altLang="zh-CN" sz="2000" kern="100" dirty="0">
                <a:effectLst/>
                <a:latin typeface="宋体" panose="02010600030101010101" pitchFamily="2" charset="-122"/>
                <a:ea typeface="宋体" panose="02010600030101010101" pitchFamily="2" charset="-122"/>
              </a:rPr>
              <a:t>1000</a:t>
            </a:r>
            <a:r>
              <a:rPr lang="zh-CN" altLang="en-US" sz="2000" kern="100" dirty="0">
                <a:effectLst/>
                <a:latin typeface="宋体" panose="02010600030101010101" pitchFamily="2" charset="-122"/>
                <a:ea typeface="宋体" panose="02010600030101010101" pitchFamily="2" charset="-122"/>
              </a:rPr>
              <a:t>亿元。</a:t>
            </a:r>
            <a:endParaRPr lang="zh-CN"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70519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normAutofit fontScale="90000"/>
          </a:bodyPr>
          <a:lstStyle/>
          <a:p>
            <a:r>
              <a:rPr kumimoji="1" lang="zh-CN" altLang="en-US" dirty="0"/>
              <a:t>案例引入</a:t>
            </a:r>
            <a:r>
              <a:rPr kumimoji="1" lang="en-US" altLang="zh-CN" dirty="0"/>
              <a:t>7</a:t>
            </a:r>
            <a:r>
              <a:rPr kumimoji="1" lang="zh-CN" altLang="en-US" dirty="0"/>
              <a:t>：结售汇逆差</a:t>
            </a:r>
            <a:r>
              <a:rPr kumimoji="1" lang="en-US" altLang="zh-CN" dirty="0"/>
              <a:t>1138</a:t>
            </a:r>
            <a:r>
              <a:rPr kumimoji="1" lang="zh-CN" altLang="en-US" dirty="0"/>
              <a:t>亿美元</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19</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中国国家外汇管理局</a:t>
            </a:r>
            <a:r>
              <a:rPr lang="en-US" altLang="zh-CN" sz="2000" kern="100" dirty="0">
                <a:effectLst/>
                <a:latin typeface="宋体" panose="02010600030101010101" pitchFamily="2" charset="-122"/>
                <a:ea typeface="宋体" panose="02010600030101010101" pitchFamily="2" charset="-122"/>
              </a:rPr>
              <a:t>19</a:t>
            </a:r>
            <a:r>
              <a:rPr lang="zh-CN" altLang="en-US" sz="2000" kern="100" dirty="0">
                <a:effectLst/>
                <a:latin typeface="宋体" panose="02010600030101010101" pitchFamily="2" charset="-122"/>
                <a:ea typeface="宋体" panose="02010600030101010101" pitchFamily="2" charset="-122"/>
              </a:rPr>
              <a:t>日发布数据显示，按美元计值，</a:t>
            </a:r>
            <a:r>
              <a:rPr lang="en-US" altLang="zh-CN" sz="2000" kern="100" dirty="0">
                <a:effectLst/>
                <a:latin typeface="宋体" panose="02010600030101010101" pitchFamily="2" charset="-122"/>
                <a:ea typeface="宋体" panose="02010600030101010101" pitchFamily="2" charset="-122"/>
              </a:rPr>
              <a:t>2024</a:t>
            </a:r>
            <a:r>
              <a:rPr lang="zh-CN" altLang="en-US" sz="2000" kern="100" dirty="0">
                <a:effectLst/>
                <a:latin typeface="宋体" panose="02010600030101010101" pitchFamily="2" charset="-122"/>
                <a:ea typeface="宋体" panose="02010600030101010101" pitchFamily="2" charset="-122"/>
              </a:rPr>
              <a:t>年</a:t>
            </a:r>
            <a:r>
              <a:rPr lang="en-US" altLang="zh-CN" sz="2000" kern="100" dirty="0">
                <a:effectLst/>
                <a:latin typeface="宋体" panose="02010600030101010101" pitchFamily="2" charset="-122"/>
                <a:ea typeface="宋体" panose="02010600030101010101" pitchFamily="2" charset="-122"/>
              </a:rPr>
              <a:t>6</a:t>
            </a:r>
            <a:r>
              <a:rPr lang="zh-CN" altLang="en-US" sz="2000" kern="100" dirty="0">
                <a:effectLst/>
                <a:latin typeface="宋体" panose="02010600030101010101" pitchFamily="2" charset="-122"/>
                <a:ea typeface="宋体" panose="02010600030101010101" pitchFamily="2" charset="-122"/>
              </a:rPr>
              <a:t>月，银行结汇</a:t>
            </a:r>
            <a:r>
              <a:rPr lang="en-US" altLang="zh-CN" sz="2000" kern="100" dirty="0">
                <a:effectLst/>
                <a:latin typeface="宋体" panose="02010600030101010101" pitchFamily="2" charset="-122"/>
                <a:ea typeface="宋体" panose="02010600030101010101" pitchFamily="2" charset="-122"/>
              </a:rPr>
              <a:t>1717</a:t>
            </a:r>
            <a:r>
              <a:rPr lang="zh-CN" altLang="en-US" sz="2000" kern="100" dirty="0">
                <a:effectLst/>
                <a:latin typeface="宋体" panose="02010600030101010101" pitchFamily="2" charset="-122"/>
                <a:ea typeface="宋体" panose="02010600030101010101" pitchFamily="2" charset="-122"/>
              </a:rPr>
              <a:t>亿美元，售汇</a:t>
            </a:r>
            <a:r>
              <a:rPr lang="en-US" altLang="zh-CN" sz="2000" kern="100" dirty="0">
                <a:effectLst/>
                <a:latin typeface="宋体" panose="02010600030101010101" pitchFamily="2" charset="-122"/>
                <a:ea typeface="宋体" panose="02010600030101010101" pitchFamily="2" charset="-122"/>
              </a:rPr>
              <a:t>2066</a:t>
            </a:r>
            <a:r>
              <a:rPr lang="zh-CN" altLang="en-US" sz="2000" kern="100" dirty="0">
                <a:effectLst/>
                <a:latin typeface="宋体" panose="02010600030101010101" pitchFamily="2" charset="-122"/>
                <a:ea typeface="宋体" panose="02010600030101010101" pitchFamily="2" charset="-122"/>
              </a:rPr>
              <a:t>亿美元。</a:t>
            </a:r>
            <a:r>
              <a:rPr lang="en-US" altLang="zh-CN" sz="2000" kern="100" dirty="0">
                <a:effectLst/>
                <a:latin typeface="宋体" panose="02010600030101010101" pitchFamily="2" charset="-122"/>
                <a:ea typeface="宋体" panose="02010600030101010101" pitchFamily="2" charset="-122"/>
              </a:rPr>
              <a:t>2024</a:t>
            </a:r>
            <a:r>
              <a:rPr lang="zh-CN" altLang="en-US" sz="2000" kern="100" dirty="0">
                <a:effectLst/>
                <a:latin typeface="宋体" panose="02010600030101010101" pitchFamily="2" charset="-122"/>
                <a:ea typeface="宋体" panose="02010600030101010101" pitchFamily="2" charset="-122"/>
              </a:rPr>
              <a:t>年</a:t>
            </a:r>
            <a:r>
              <a:rPr lang="en-US" altLang="zh-CN" sz="2000" kern="100" dirty="0">
                <a:effectLst/>
                <a:latin typeface="宋体" panose="02010600030101010101" pitchFamily="2" charset="-122"/>
                <a:ea typeface="宋体" panose="02010600030101010101" pitchFamily="2" charset="-122"/>
              </a:rPr>
              <a:t>1</a:t>
            </a:r>
            <a:r>
              <a:rPr lang="zh-CN" altLang="en-US" sz="2000" kern="100" dirty="0">
                <a:effectLst/>
                <a:latin typeface="宋体" panose="02010600030101010101" pitchFamily="2" charset="-122"/>
                <a:ea typeface="宋体" panose="02010600030101010101" pitchFamily="2" charset="-122"/>
              </a:rPr>
              <a:t>至</a:t>
            </a:r>
            <a:r>
              <a:rPr lang="en-US" altLang="zh-CN" sz="2000" kern="100" dirty="0">
                <a:effectLst/>
                <a:latin typeface="宋体" panose="02010600030101010101" pitchFamily="2" charset="-122"/>
                <a:ea typeface="宋体" panose="02010600030101010101" pitchFamily="2" charset="-122"/>
              </a:rPr>
              <a:t>6</a:t>
            </a:r>
            <a:r>
              <a:rPr lang="zh-CN" altLang="en-US" sz="2000" kern="100" dirty="0">
                <a:effectLst/>
                <a:latin typeface="宋体" panose="02010600030101010101" pitchFamily="2" charset="-122"/>
                <a:ea typeface="宋体" panose="02010600030101010101" pitchFamily="2" charset="-122"/>
              </a:rPr>
              <a:t>月，银行累计结汇</a:t>
            </a:r>
            <a:r>
              <a:rPr lang="en-US" altLang="zh-CN" sz="2000" kern="100" dirty="0">
                <a:effectLst/>
                <a:latin typeface="宋体" panose="02010600030101010101" pitchFamily="2" charset="-122"/>
                <a:ea typeface="宋体" panose="02010600030101010101" pitchFamily="2" charset="-122"/>
              </a:rPr>
              <a:t>10636</a:t>
            </a:r>
            <a:r>
              <a:rPr lang="zh-CN" altLang="en-US" sz="2000" kern="100" dirty="0">
                <a:effectLst/>
                <a:latin typeface="宋体" panose="02010600030101010101" pitchFamily="2" charset="-122"/>
                <a:ea typeface="宋体" panose="02010600030101010101" pitchFamily="2" charset="-122"/>
              </a:rPr>
              <a:t>亿美元，累计售汇</a:t>
            </a:r>
            <a:r>
              <a:rPr lang="en-US" altLang="zh-CN" sz="2000" kern="100" dirty="0">
                <a:effectLst/>
                <a:latin typeface="宋体" panose="02010600030101010101" pitchFamily="2" charset="-122"/>
                <a:ea typeface="宋体" panose="02010600030101010101" pitchFamily="2" charset="-122"/>
              </a:rPr>
              <a:t>11774</a:t>
            </a:r>
            <a:r>
              <a:rPr lang="zh-CN" altLang="en-US" sz="2000" kern="100" dirty="0">
                <a:effectLst/>
                <a:latin typeface="宋体" panose="02010600030101010101" pitchFamily="2" charset="-122"/>
                <a:ea typeface="宋体" panose="02010600030101010101" pitchFamily="2" charset="-122"/>
              </a:rPr>
              <a:t>亿美元。这意味着，中国上半年银行结售汇逆差</a:t>
            </a:r>
            <a:r>
              <a:rPr lang="en-US" altLang="zh-CN" sz="2000" kern="100" dirty="0">
                <a:effectLst/>
                <a:latin typeface="宋体" panose="02010600030101010101" pitchFamily="2" charset="-122"/>
                <a:ea typeface="宋体" panose="02010600030101010101" pitchFamily="2" charset="-122"/>
              </a:rPr>
              <a:t>1138</a:t>
            </a:r>
            <a:r>
              <a:rPr lang="zh-CN" altLang="en-US" sz="2000" kern="100" dirty="0">
                <a:effectLst/>
                <a:latin typeface="宋体" panose="02010600030101010101" pitchFamily="2" charset="-122"/>
                <a:ea typeface="宋体" panose="02010600030101010101" pitchFamily="2" charset="-122"/>
              </a:rPr>
              <a:t>亿美元。</a:t>
            </a:r>
            <a:endParaRPr lang="en-US" altLang="zh-CN" sz="2000" kern="100" dirty="0">
              <a:effectLst/>
              <a:latin typeface="宋体" panose="02010600030101010101" pitchFamily="2" charset="-122"/>
              <a:ea typeface="宋体" panose="02010600030101010101" pitchFamily="2" charset="-122"/>
            </a:endParaRPr>
          </a:p>
          <a:p>
            <a:pPr algn="just"/>
            <a:r>
              <a:rPr lang="zh-CN" altLang="en-US" sz="2000" kern="100" dirty="0">
                <a:effectLst/>
                <a:latin typeface="宋体" panose="02010600030101010101" pitchFamily="2" charset="-122"/>
                <a:ea typeface="宋体" panose="02010600030101010101" pitchFamily="2" charset="-122"/>
              </a:rPr>
              <a:t>国家外汇管理局表示，</a:t>
            </a:r>
            <a:r>
              <a:rPr lang="en-US" altLang="zh-CN" sz="2000" kern="100" dirty="0">
                <a:effectLst/>
                <a:latin typeface="宋体" panose="02010600030101010101" pitchFamily="2" charset="-122"/>
                <a:ea typeface="宋体" panose="02010600030101010101" pitchFamily="2" charset="-122"/>
              </a:rPr>
              <a:t>2024</a:t>
            </a:r>
            <a:r>
              <a:rPr lang="zh-CN" altLang="en-US" sz="2000" kern="100" dirty="0">
                <a:effectLst/>
                <a:latin typeface="宋体" panose="02010600030101010101" pitchFamily="2" charset="-122"/>
                <a:ea typeface="宋体" panose="02010600030101010101" pitchFamily="2" charset="-122"/>
              </a:rPr>
              <a:t>年上半年，中国跨境资金流动具有稳定运行的积极因素。一是货物贸易保持较高顺差，中国外贸延续回升向好，上半年货物贸易跨境资金净流入位于历史同期高位。二是服务贸易有序恢复，其中，跨境旅行支出回升的同时旅行收入也明显增加，体现了中国优化外籍来华人员服务的积极成效。三是外资配置人民币债券规模持续较高，上半年外资净增持境内债券接近</a:t>
            </a:r>
            <a:r>
              <a:rPr lang="en-US" altLang="zh-CN" sz="2000" kern="100" dirty="0">
                <a:effectLst/>
                <a:latin typeface="宋体" panose="02010600030101010101" pitchFamily="2" charset="-122"/>
                <a:ea typeface="宋体" panose="02010600030101010101" pitchFamily="2" charset="-122"/>
              </a:rPr>
              <a:t>800</a:t>
            </a:r>
            <a:r>
              <a:rPr lang="zh-CN" altLang="en-US" sz="2000" kern="100" dirty="0">
                <a:effectLst/>
                <a:latin typeface="宋体" panose="02010600030101010101" pitchFamily="2" charset="-122"/>
                <a:ea typeface="宋体" panose="02010600030101010101" pitchFamily="2" charset="-122"/>
              </a:rPr>
              <a:t>亿美元，为历史同期次高值。在上述因素支撑下，尽管近期受到分红派息等季节性因素影响，中国跨境资金流动仍总体保持合理有序。</a:t>
            </a:r>
            <a:endParaRPr lang="en-US"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6107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0399E-BFC6-41A7-9C0E-CADF8C2BB7DA}"/>
              </a:ext>
            </a:extLst>
          </p:cNvPr>
          <p:cNvSpPr>
            <a:spLocks noGrp="1"/>
          </p:cNvSpPr>
          <p:nvPr>
            <p:ph type="title"/>
          </p:nvPr>
        </p:nvSpPr>
        <p:spPr/>
        <p:txBody>
          <a:bodyPr>
            <a:normAutofit/>
          </a:bodyPr>
          <a:lstStyle/>
          <a:p>
            <a:r>
              <a:rPr lang="zh-CN" altLang="en-US" sz="3600" dirty="0"/>
              <a:t>写在课前</a:t>
            </a:r>
          </a:p>
        </p:txBody>
      </p:sp>
      <p:sp>
        <p:nvSpPr>
          <p:cNvPr id="3" name="灯片编号占位符 2">
            <a:extLst>
              <a:ext uri="{FF2B5EF4-FFF2-40B4-BE49-F238E27FC236}">
                <a16:creationId xmlns:a16="http://schemas.microsoft.com/office/drawing/2014/main" id="{A2598429-905E-44A1-A356-6F2EE7EE1833}"/>
              </a:ext>
            </a:extLst>
          </p:cNvPr>
          <p:cNvSpPr>
            <a:spLocks noGrp="1"/>
          </p:cNvSpPr>
          <p:nvPr>
            <p:ph type="sldNum" sz="quarter" idx="10"/>
          </p:nvPr>
        </p:nvSpPr>
        <p:spPr/>
        <p:txBody>
          <a:bodyPr/>
          <a:lstStyle/>
          <a:p>
            <a:fld id="{F56ABC50-C693-6145-8FE9-48A83A944B62}" type="slidenum">
              <a:rPr kumimoji="1" lang="zh-CN" altLang="en-US" smtClean="0"/>
              <a:pPr/>
              <a:t>2</a:t>
            </a:fld>
            <a:endParaRPr kumimoji="1" lang="zh-CN" altLang="en-US"/>
          </a:p>
        </p:txBody>
      </p:sp>
      <p:sp>
        <p:nvSpPr>
          <p:cNvPr id="4" name="内容占位符 3">
            <a:extLst>
              <a:ext uri="{FF2B5EF4-FFF2-40B4-BE49-F238E27FC236}">
                <a16:creationId xmlns:a16="http://schemas.microsoft.com/office/drawing/2014/main" id="{F868B1F4-81BB-4457-8EF1-D974B07C226C}"/>
              </a:ext>
            </a:extLst>
          </p:cNvPr>
          <p:cNvSpPr>
            <a:spLocks noGrp="1"/>
          </p:cNvSpPr>
          <p:nvPr>
            <p:ph sz="quarter" idx="11"/>
          </p:nvPr>
        </p:nvSpPr>
        <p:spPr/>
        <p:txBody>
          <a:bodyPr/>
          <a:lstStyle/>
          <a:p>
            <a:pPr algn="just"/>
            <a:r>
              <a:rPr lang="en-US" altLang="zh-CN" sz="2000" kern="100" dirty="0">
                <a:effectLst/>
                <a:latin typeface="宋体" panose="02010600030101010101" pitchFamily="2" charset="-122"/>
                <a:ea typeface="宋体" panose="02010600030101010101" pitchFamily="2" charset="-122"/>
              </a:rPr>
              <a:t>The old believe everything. The middle age suspect everything. The young know everything.</a:t>
            </a:r>
            <a:endParaRPr lang="en-US" altLang="zh-CN" sz="2000" kern="100" dirty="0">
              <a:latin typeface="宋体" panose="02010600030101010101" pitchFamily="2" charset="-122"/>
              <a:ea typeface="宋体" panose="02010600030101010101" pitchFamily="2" charset="-122"/>
            </a:endParaRPr>
          </a:p>
          <a:p>
            <a:pPr marL="0" indent="0" algn="just">
              <a:buNone/>
            </a:pPr>
            <a:endParaRPr lang="zh-CN" altLang="zh-CN" sz="2000" kern="100" dirty="0">
              <a:effectLst/>
              <a:latin typeface="宋体" panose="02010600030101010101" pitchFamily="2" charset="-122"/>
              <a:ea typeface="宋体" panose="02010600030101010101" pitchFamily="2" charset="-122"/>
            </a:endParaRPr>
          </a:p>
          <a:p>
            <a:pPr algn="just"/>
            <a:r>
              <a:rPr lang="zh-CN" altLang="zh-CN" sz="2000" kern="100" dirty="0">
                <a:effectLst/>
                <a:latin typeface="宋体" panose="02010600030101010101" pitchFamily="2" charset="-122"/>
                <a:ea typeface="宋体" panose="02010600030101010101" pitchFamily="2" charset="-122"/>
              </a:rPr>
              <a:t>芒格说，从长远来看，有系统思维的人比目标思维的人走得更远。比如：减掉</a:t>
            </a:r>
            <a:r>
              <a:rPr lang="en-US" altLang="zh-CN" sz="2000" kern="100" dirty="0">
                <a:effectLst/>
                <a:latin typeface="宋体" panose="02010600030101010101" pitchFamily="2" charset="-122"/>
                <a:ea typeface="宋体" panose="02010600030101010101" pitchFamily="2" charset="-122"/>
              </a:rPr>
              <a:t>20</a:t>
            </a:r>
            <a:r>
              <a:rPr lang="zh-CN" altLang="zh-CN" sz="2000" kern="100" dirty="0">
                <a:effectLst/>
                <a:latin typeface="宋体" panose="02010600030101010101" pitchFamily="2" charset="-122"/>
                <a:ea typeface="宋体" panose="02010600030101010101" pitchFamily="2" charset="-122"/>
              </a:rPr>
              <a:t>斤是目标思维，正确的饮食习惯和作息是系统思维。系统思维其实就是做成大事的方法，即在自己长期坚持的领域不断改进优化。</a:t>
            </a:r>
          </a:p>
          <a:p>
            <a:endParaRPr lang="zh-CN" altLang="en-US" dirty="0"/>
          </a:p>
        </p:txBody>
      </p:sp>
    </p:spTree>
    <p:extLst>
      <p:ext uri="{BB962C8B-B14F-4D97-AF65-F5344CB8AC3E}">
        <p14:creationId xmlns:p14="http://schemas.microsoft.com/office/powerpoint/2010/main" val="4043458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normAutofit fontScale="90000"/>
          </a:bodyPr>
          <a:lstStyle/>
          <a:p>
            <a:r>
              <a:rPr kumimoji="1" lang="zh-CN" altLang="en-US" dirty="0"/>
              <a:t>案例引入</a:t>
            </a:r>
            <a:r>
              <a:rPr kumimoji="1" lang="en-US" altLang="zh-CN" dirty="0"/>
              <a:t>7</a:t>
            </a:r>
            <a:r>
              <a:rPr kumimoji="1" lang="zh-CN" altLang="en-US" dirty="0"/>
              <a:t>：结售汇逆差</a:t>
            </a:r>
            <a:r>
              <a:rPr kumimoji="1" lang="en-US" altLang="zh-CN" dirty="0"/>
              <a:t>1138</a:t>
            </a:r>
            <a:r>
              <a:rPr kumimoji="1" lang="zh-CN" altLang="en-US" dirty="0"/>
              <a:t>亿美元</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20</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国家外汇管理局称，未来，中国跨境资金流动有条件有基础延续基本稳定。从内部看，中国经济运行总体平稳、稳中有进，上半年国内生产总值</a:t>
            </a:r>
            <a:r>
              <a:rPr lang="en-US" altLang="zh-CN" sz="2000" kern="100" dirty="0">
                <a:effectLst/>
                <a:latin typeface="宋体" panose="02010600030101010101" pitchFamily="2" charset="-122"/>
                <a:ea typeface="宋体" panose="02010600030101010101" pitchFamily="2" charset="-122"/>
              </a:rPr>
              <a:t>(GDP)</a:t>
            </a:r>
            <a:r>
              <a:rPr lang="zh-CN" altLang="en-US" sz="2000" kern="100" dirty="0">
                <a:effectLst/>
                <a:latin typeface="宋体" panose="02010600030101010101" pitchFamily="2" charset="-122"/>
                <a:ea typeface="宋体" panose="02010600030101010101" pitchFamily="2" charset="-122"/>
              </a:rPr>
              <a:t>同比增长</a:t>
            </a:r>
            <a:r>
              <a:rPr lang="en-US" altLang="zh-CN" sz="2000" kern="100" dirty="0">
                <a:effectLst/>
                <a:latin typeface="宋体" panose="02010600030101010101" pitchFamily="2" charset="-122"/>
                <a:ea typeface="宋体" panose="02010600030101010101" pitchFamily="2" charset="-122"/>
              </a:rPr>
              <a:t>5.0%</a:t>
            </a:r>
            <a:r>
              <a:rPr lang="zh-CN" altLang="en-US" sz="2000" kern="100" dirty="0">
                <a:effectLst/>
                <a:latin typeface="宋体" panose="02010600030101010101" pitchFamily="2" charset="-122"/>
                <a:ea typeface="宋体" panose="02010600030101010101" pitchFamily="2" charset="-122"/>
              </a:rPr>
              <a:t>，随着宏观组合政策效果持续显现，经济稳中向好、长期向好的发展态势将更加稳固。同时，中国外汇市场具有较强韧性，企业汇率风险管理能力提升，人民币跨境使用占比稳步提高，有助于外汇交易保持理性有序。从外部看，国家外汇管理局认为，全球经济恢复将继续提振外需，有利于中国外贸保持增长态势；欧美等发达经济体逐步启动降息，对全球金融市场的外溢影响有望趋于缓和。</a:t>
            </a:r>
            <a:endParaRPr lang="en-US"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4228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8</a:t>
            </a:r>
            <a:r>
              <a:rPr kumimoji="1" lang="zh-CN" altLang="en-US" dirty="0"/>
              <a:t>：财政收入情况</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21</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上半年，来自国民经济各环节、各主体的财政总收入为</a:t>
            </a:r>
            <a:r>
              <a:rPr lang="en-US" altLang="zh-CN" sz="2000" kern="100" dirty="0">
                <a:effectLst/>
                <a:latin typeface="宋体" panose="02010600030101010101" pitchFamily="2" charset="-122"/>
                <a:ea typeface="宋体" panose="02010600030101010101" pitchFamily="2" charset="-122"/>
              </a:rPr>
              <a:t>135828</a:t>
            </a:r>
            <a:r>
              <a:rPr lang="zh-CN" altLang="en-US" sz="2000" kern="100" dirty="0">
                <a:effectLst/>
                <a:latin typeface="宋体" panose="02010600030101010101" pitchFamily="2" charset="-122"/>
                <a:ea typeface="宋体" panose="02010600030101010101" pitchFamily="2" charset="-122"/>
              </a:rPr>
              <a:t>亿元，同比下降</a:t>
            </a:r>
            <a:r>
              <a:rPr lang="en-US" altLang="zh-CN" sz="2000" kern="100" dirty="0">
                <a:effectLst/>
                <a:latin typeface="宋体" panose="02010600030101010101" pitchFamily="2" charset="-122"/>
                <a:ea typeface="宋体" panose="02010600030101010101" pitchFamily="2" charset="-122"/>
              </a:rPr>
              <a:t>4.8%</a:t>
            </a:r>
            <a:r>
              <a:rPr lang="zh-CN" altLang="en-US" sz="2000" kern="100" dirty="0">
                <a:effectLst/>
                <a:latin typeface="宋体" panose="02010600030101010101" pitchFamily="2" charset="-122"/>
                <a:ea typeface="宋体" panose="02010600030101010101" pitchFamily="2" charset="-122"/>
              </a:rPr>
              <a:t>。其中以国民经济各种经济活动收入的一定比例征收的税收收入为</a:t>
            </a:r>
            <a:r>
              <a:rPr lang="en-US" altLang="zh-CN" sz="2000" kern="100" dirty="0">
                <a:effectLst/>
                <a:latin typeface="宋体" panose="02010600030101010101" pitchFamily="2" charset="-122"/>
                <a:ea typeface="宋体" panose="02010600030101010101" pitchFamily="2" charset="-122"/>
              </a:rPr>
              <a:t>94080</a:t>
            </a:r>
            <a:r>
              <a:rPr lang="zh-CN" altLang="en-US" sz="2000" kern="100" dirty="0">
                <a:effectLst/>
                <a:latin typeface="宋体" panose="02010600030101010101" pitchFamily="2" charset="-122"/>
                <a:ea typeface="宋体" panose="02010600030101010101" pitchFamily="2" charset="-122"/>
              </a:rPr>
              <a:t>亿元，同比下降</a:t>
            </a:r>
            <a:r>
              <a:rPr lang="en-US" altLang="zh-CN" sz="2000" kern="100" dirty="0">
                <a:effectLst/>
                <a:latin typeface="宋体" panose="02010600030101010101" pitchFamily="2" charset="-122"/>
                <a:ea typeface="宋体" panose="02010600030101010101" pitchFamily="2" charset="-122"/>
              </a:rPr>
              <a:t>5.6%</a:t>
            </a:r>
            <a:r>
              <a:rPr lang="zh-CN" altLang="en-US" sz="2000" kern="100" dirty="0">
                <a:effectLst/>
                <a:latin typeface="宋体" panose="02010600030101010101" pitchFamily="2" charset="-122"/>
                <a:ea typeface="宋体" panose="02010600030101010101" pitchFamily="2" charset="-122"/>
              </a:rPr>
              <a:t>；包含罚没收入的非税收入为</a:t>
            </a:r>
            <a:r>
              <a:rPr lang="en-US" altLang="zh-CN" sz="2000" kern="100" dirty="0">
                <a:effectLst/>
                <a:latin typeface="宋体" panose="02010600030101010101" pitchFamily="2" charset="-122"/>
                <a:ea typeface="宋体" panose="02010600030101010101" pitchFamily="2" charset="-122"/>
              </a:rPr>
              <a:t>21833</a:t>
            </a:r>
            <a:r>
              <a:rPr lang="zh-CN" altLang="en-US" sz="2000" kern="100" dirty="0">
                <a:effectLst/>
                <a:latin typeface="宋体" panose="02010600030101010101" pitchFamily="2" charset="-122"/>
                <a:ea typeface="宋体" panose="02010600030101010101" pitchFamily="2" charset="-122"/>
              </a:rPr>
              <a:t>亿元，同比增长</a:t>
            </a:r>
            <a:r>
              <a:rPr lang="en-US" altLang="zh-CN" sz="2000" kern="100" dirty="0">
                <a:effectLst/>
                <a:latin typeface="宋体" panose="02010600030101010101" pitchFamily="2" charset="-122"/>
                <a:ea typeface="宋体" panose="02010600030101010101" pitchFamily="2" charset="-122"/>
              </a:rPr>
              <a:t>11.7%</a:t>
            </a:r>
            <a:r>
              <a:rPr lang="zh-CN" altLang="en-US" sz="2000" kern="100" dirty="0">
                <a:effectLst/>
                <a:latin typeface="宋体" panose="02010600030101010101" pitchFamily="2" charset="-122"/>
                <a:ea typeface="宋体" panose="02010600030101010101" pitchFamily="2" charset="-122"/>
              </a:rPr>
              <a:t>；以土地出让金为主的政府基金收入为</a:t>
            </a:r>
            <a:r>
              <a:rPr lang="en-US" altLang="zh-CN" sz="2000" kern="100" dirty="0">
                <a:effectLst/>
                <a:latin typeface="宋体" panose="02010600030101010101" pitchFamily="2" charset="-122"/>
                <a:ea typeface="宋体" panose="02010600030101010101" pitchFamily="2" charset="-122"/>
              </a:rPr>
              <a:t>19915</a:t>
            </a:r>
            <a:r>
              <a:rPr lang="zh-CN" altLang="en-US" sz="2000" kern="100" dirty="0">
                <a:effectLst/>
                <a:latin typeface="宋体" panose="02010600030101010101" pitchFamily="2" charset="-122"/>
                <a:ea typeface="宋体" panose="02010600030101010101" pitchFamily="2" charset="-122"/>
              </a:rPr>
              <a:t>亿元，同比下降</a:t>
            </a:r>
            <a:r>
              <a:rPr lang="en-US" altLang="zh-CN" sz="2000" kern="100" dirty="0">
                <a:effectLst/>
                <a:latin typeface="宋体" panose="02010600030101010101" pitchFamily="2" charset="-122"/>
                <a:ea typeface="宋体" panose="02010600030101010101" pitchFamily="2" charset="-122"/>
              </a:rPr>
              <a:t>15.3%</a:t>
            </a:r>
            <a:r>
              <a:rPr lang="zh-CN" altLang="en-US" sz="2000" kern="100" dirty="0">
                <a:effectLst/>
                <a:latin typeface="宋体" panose="02010600030101010101" pitchFamily="2" charset="-122"/>
                <a:ea typeface="宋体" panose="02010600030101010101" pitchFamily="2" charset="-122"/>
              </a:rPr>
              <a:t>。</a:t>
            </a:r>
            <a:endParaRPr lang="en-US" altLang="zh-CN" sz="2000" kern="100" dirty="0">
              <a:effectLst/>
              <a:latin typeface="宋体" panose="02010600030101010101" pitchFamily="2" charset="-122"/>
              <a:ea typeface="宋体" panose="02010600030101010101" pitchFamily="2" charset="-122"/>
            </a:endParaRPr>
          </a:p>
          <a:p>
            <a:pPr algn="just"/>
            <a:r>
              <a:rPr lang="zh-CN" altLang="en-US" sz="2000" kern="100" dirty="0">
                <a:effectLst/>
                <a:latin typeface="宋体" panose="02010600030101010101" pitchFamily="2" charset="-122"/>
                <a:ea typeface="宋体" panose="02010600030101010101" pitchFamily="2" charset="-122"/>
              </a:rPr>
              <a:t>从总体上看，上半年</a:t>
            </a:r>
            <a:r>
              <a:rPr lang="en-US" altLang="zh-CN" sz="2000" kern="100" dirty="0">
                <a:effectLst/>
                <a:latin typeface="宋体" panose="02010600030101010101" pitchFamily="2" charset="-122"/>
                <a:ea typeface="宋体" panose="02010600030101010101" pitchFamily="2" charset="-122"/>
              </a:rPr>
              <a:t>GDP</a:t>
            </a:r>
            <a:r>
              <a:rPr lang="zh-CN" altLang="en-US" sz="2000" kern="100" dirty="0">
                <a:effectLst/>
                <a:latin typeface="宋体" panose="02010600030101010101" pitchFamily="2" charset="-122"/>
                <a:ea typeface="宋体" panose="02010600030101010101" pitchFamily="2" charset="-122"/>
              </a:rPr>
              <a:t>从去年的</a:t>
            </a:r>
            <a:r>
              <a:rPr lang="en-US" altLang="zh-CN" sz="2000" kern="100" dirty="0">
                <a:effectLst/>
                <a:latin typeface="宋体" panose="02010600030101010101" pitchFamily="2" charset="-122"/>
                <a:ea typeface="宋体" panose="02010600030101010101" pitchFamily="2" charset="-122"/>
              </a:rPr>
              <a:t>592715</a:t>
            </a:r>
            <a:r>
              <a:rPr lang="zh-CN" altLang="en-US" sz="2000" kern="100" dirty="0">
                <a:effectLst/>
                <a:latin typeface="宋体" panose="02010600030101010101" pitchFamily="2" charset="-122"/>
                <a:ea typeface="宋体" panose="02010600030101010101" pitchFamily="2" charset="-122"/>
              </a:rPr>
              <a:t>亿元增加到</a:t>
            </a:r>
            <a:r>
              <a:rPr lang="en-US" altLang="zh-CN" sz="2000" kern="100" dirty="0">
                <a:effectLst/>
                <a:latin typeface="宋体" panose="02010600030101010101" pitchFamily="2" charset="-122"/>
                <a:ea typeface="宋体" panose="02010600030101010101" pitchFamily="2" charset="-122"/>
              </a:rPr>
              <a:t>616836</a:t>
            </a:r>
            <a:r>
              <a:rPr lang="zh-CN" altLang="en-US" sz="2000" kern="100" dirty="0">
                <a:effectLst/>
                <a:latin typeface="宋体" panose="02010600030101010101" pitchFamily="2" charset="-122"/>
                <a:ea typeface="宋体" panose="02010600030101010101" pitchFamily="2" charset="-122"/>
              </a:rPr>
              <a:t>亿元，按现价计算增长了</a:t>
            </a:r>
            <a:r>
              <a:rPr lang="en-US" altLang="zh-CN" sz="2000" kern="100" dirty="0">
                <a:effectLst/>
                <a:latin typeface="宋体" panose="02010600030101010101" pitchFamily="2" charset="-122"/>
                <a:ea typeface="宋体" panose="02010600030101010101" pitchFamily="2" charset="-122"/>
              </a:rPr>
              <a:t>4.1%</a:t>
            </a:r>
            <a:r>
              <a:rPr lang="zh-CN" altLang="en-US" sz="2000" kern="100" dirty="0">
                <a:effectLst/>
                <a:latin typeface="宋体" panose="02010600030101010101" pitchFamily="2" charset="-122"/>
                <a:ea typeface="宋体" panose="02010600030101010101" pitchFamily="2" charset="-122"/>
              </a:rPr>
              <a:t>，但与经济活动密切相关的税收反而下降</a:t>
            </a:r>
            <a:r>
              <a:rPr lang="en-US" altLang="zh-CN" sz="2000" kern="100" dirty="0">
                <a:effectLst/>
                <a:latin typeface="宋体" panose="02010600030101010101" pitchFamily="2" charset="-122"/>
                <a:ea typeface="宋体" panose="02010600030101010101" pitchFamily="2" charset="-122"/>
              </a:rPr>
              <a:t>5.6%</a:t>
            </a:r>
            <a:r>
              <a:rPr lang="zh-CN" altLang="en-US" sz="2000" kern="100" dirty="0">
                <a:effectLst/>
                <a:latin typeface="宋体" panose="02010600030101010101" pitchFamily="2" charset="-122"/>
                <a:ea typeface="宋体" panose="02010600030101010101" pitchFamily="2" charset="-122"/>
              </a:rPr>
              <a:t>，在资金创造财富的能力边际递减时，经济活动所依靠的社会融资增量大幅度下降了</a:t>
            </a:r>
            <a:r>
              <a:rPr lang="en-US" altLang="zh-CN" sz="2000" kern="100" dirty="0">
                <a:effectLst/>
                <a:latin typeface="宋体" panose="02010600030101010101" pitchFamily="2" charset="-122"/>
                <a:ea typeface="宋体" panose="02010600030101010101" pitchFamily="2" charset="-122"/>
              </a:rPr>
              <a:t>15.9%</a:t>
            </a:r>
            <a:r>
              <a:rPr lang="zh-CN" altLang="en-US" sz="2000" kern="100" dirty="0">
                <a:effectLst/>
                <a:latin typeface="宋体" panose="02010600030101010101" pitchFamily="2" charset="-122"/>
                <a:ea typeface="宋体" panose="02010600030101010101" pitchFamily="2" charset="-122"/>
              </a:rPr>
              <a:t>。</a:t>
            </a:r>
            <a:endParaRPr lang="en-US" altLang="zh-CN" sz="2000" kern="100" dirty="0">
              <a:effectLst/>
              <a:latin typeface="宋体" panose="02010600030101010101" pitchFamily="2" charset="-122"/>
              <a:ea typeface="宋体" panose="02010600030101010101" pitchFamily="2" charset="-122"/>
            </a:endParaRPr>
          </a:p>
          <a:p>
            <a:pPr marL="0" indent="0" algn="just">
              <a:buNone/>
            </a:pPr>
            <a:endParaRPr lang="en-US"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20140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8</a:t>
            </a:r>
            <a:r>
              <a:rPr kumimoji="1" lang="zh-CN" altLang="en-US" dirty="0"/>
              <a:t>：财政收入情况</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22</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从家庭部门看，国家统计局披露上半年家庭部门的工资性收入总额为</a:t>
            </a:r>
            <a:r>
              <a:rPr lang="en-US" altLang="zh-CN" sz="2000" kern="100" dirty="0">
                <a:effectLst/>
                <a:latin typeface="宋体" panose="02010600030101010101" pitchFamily="2" charset="-122"/>
                <a:ea typeface="宋体" panose="02010600030101010101" pitchFamily="2" charset="-122"/>
              </a:rPr>
              <a:t>16.86</a:t>
            </a:r>
            <a:r>
              <a:rPr lang="zh-CN" altLang="en-US" sz="2000" kern="100" dirty="0">
                <a:effectLst/>
                <a:latin typeface="宋体" panose="02010600030101010101" pitchFamily="2" charset="-122"/>
                <a:ea typeface="宋体" panose="02010600030101010101" pitchFamily="2" charset="-122"/>
              </a:rPr>
              <a:t>万亿元，同比增长</a:t>
            </a:r>
            <a:r>
              <a:rPr lang="en-US" altLang="zh-CN" sz="2000" kern="100" dirty="0">
                <a:effectLst/>
                <a:latin typeface="宋体" panose="02010600030101010101" pitchFamily="2" charset="-122"/>
                <a:ea typeface="宋体" panose="02010600030101010101" pitchFamily="2" charset="-122"/>
              </a:rPr>
              <a:t>5.7%</a:t>
            </a:r>
            <a:r>
              <a:rPr lang="zh-CN" altLang="en-US" sz="2000" kern="100" dirty="0">
                <a:effectLst/>
                <a:latin typeface="宋体" panose="02010600030101010101" pitchFamily="2" charset="-122"/>
                <a:ea typeface="宋体" panose="02010600030101010101" pitchFamily="2" charset="-122"/>
              </a:rPr>
              <a:t>。但财政部的个人所得税收入总额同比下降了</a:t>
            </a:r>
            <a:r>
              <a:rPr lang="en-US" altLang="zh-CN" sz="2000" kern="100" dirty="0">
                <a:effectLst/>
                <a:latin typeface="宋体" panose="02010600030101010101" pitchFamily="2" charset="-122"/>
                <a:ea typeface="宋体" panose="02010600030101010101" pitchFamily="2" charset="-122"/>
              </a:rPr>
              <a:t>5.7%</a:t>
            </a:r>
            <a:r>
              <a:rPr lang="zh-CN" altLang="en-US" sz="2000" kern="100" dirty="0">
                <a:effectLst/>
                <a:latin typeface="宋体" panose="02010600030101010101" pitchFamily="2" charset="-122"/>
                <a:ea typeface="宋体" panose="02010600030101010101" pitchFamily="2" charset="-122"/>
              </a:rPr>
              <a:t>；央行的家庭新增贷款下降了</a:t>
            </a:r>
            <a:r>
              <a:rPr lang="en-US" altLang="zh-CN" sz="2000" kern="100" dirty="0">
                <a:effectLst/>
                <a:latin typeface="宋体" panose="02010600030101010101" pitchFamily="2" charset="-122"/>
                <a:ea typeface="宋体" panose="02010600030101010101" pitchFamily="2" charset="-122"/>
              </a:rPr>
              <a:t>48.8%</a:t>
            </a:r>
            <a:r>
              <a:rPr lang="zh-CN" altLang="en-US" sz="2000" kern="100" dirty="0">
                <a:effectLst/>
                <a:latin typeface="宋体" panose="02010600030101010101" pitchFamily="2" charset="-122"/>
                <a:ea typeface="宋体" panose="02010600030101010101" pitchFamily="2" charset="-122"/>
              </a:rPr>
              <a:t>，新增存款下降了</a:t>
            </a:r>
            <a:r>
              <a:rPr lang="en-US" altLang="zh-CN" sz="2000" kern="100" dirty="0">
                <a:effectLst/>
                <a:latin typeface="宋体" panose="02010600030101010101" pitchFamily="2" charset="-122"/>
                <a:ea typeface="宋体" panose="02010600030101010101" pitchFamily="2" charset="-122"/>
              </a:rPr>
              <a:t>22.1%</a:t>
            </a:r>
            <a:r>
              <a:rPr lang="zh-CN" altLang="en-US" sz="2000" kern="100" dirty="0">
                <a:effectLst/>
                <a:latin typeface="宋体" panose="02010600030101010101" pitchFamily="2" charset="-122"/>
                <a:ea typeface="宋体" panose="02010600030101010101" pitchFamily="2" charset="-122"/>
              </a:rPr>
              <a:t>。</a:t>
            </a:r>
            <a:endParaRPr lang="en-US" altLang="zh-CN" sz="2000" kern="100" dirty="0">
              <a:effectLst/>
              <a:latin typeface="宋体" panose="02010600030101010101" pitchFamily="2" charset="-122"/>
              <a:ea typeface="宋体" panose="02010600030101010101" pitchFamily="2" charset="-122"/>
            </a:endParaRPr>
          </a:p>
          <a:p>
            <a:pPr algn="just"/>
            <a:r>
              <a:rPr lang="zh-CN" altLang="en-US" sz="2000" kern="100" dirty="0">
                <a:effectLst/>
                <a:latin typeface="宋体" panose="02010600030101010101" pitchFamily="2" charset="-122"/>
                <a:ea typeface="宋体" panose="02010600030101010101" pitchFamily="2" charset="-122"/>
              </a:rPr>
              <a:t>从企业部门看，国家统计局公布的第二产业和第三产业增加值上半年分别增长了</a:t>
            </a:r>
            <a:r>
              <a:rPr lang="en-US" altLang="zh-CN" sz="2000" kern="100" dirty="0">
                <a:effectLst/>
                <a:latin typeface="宋体" panose="02010600030101010101" pitchFamily="2" charset="-122"/>
                <a:ea typeface="宋体" panose="02010600030101010101" pitchFamily="2" charset="-122"/>
              </a:rPr>
              <a:t>5.8%</a:t>
            </a:r>
            <a:r>
              <a:rPr lang="zh-CN" altLang="en-US" sz="2000" kern="100" dirty="0">
                <a:effectLst/>
                <a:latin typeface="宋体" panose="02010600030101010101" pitchFamily="2" charset="-122"/>
                <a:ea typeface="宋体" panose="02010600030101010101" pitchFamily="2" charset="-122"/>
              </a:rPr>
              <a:t>和</a:t>
            </a:r>
            <a:r>
              <a:rPr lang="en-US" altLang="zh-CN" sz="2000" kern="100" dirty="0">
                <a:effectLst/>
                <a:latin typeface="宋体" panose="02010600030101010101" pitchFamily="2" charset="-122"/>
                <a:ea typeface="宋体" panose="02010600030101010101" pitchFamily="2" charset="-122"/>
              </a:rPr>
              <a:t>4.6%</a:t>
            </a:r>
            <a:r>
              <a:rPr lang="zh-CN" altLang="en-US" sz="2000" kern="100" dirty="0">
                <a:effectLst/>
                <a:latin typeface="宋体" panose="02010600030101010101" pitchFamily="2" charset="-122"/>
                <a:ea typeface="宋体" panose="02010600030101010101" pitchFamily="2" charset="-122"/>
              </a:rPr>
              <a:t>。但财政部公布的企业所得税下降了</a:t>
            </a:r>
            <a:r>
              <a:rPr lang="en-US" altLang="zh-CN" sz="2000" kern="100" dirty="0">
                <a:effectLst/>
                <a:latin typeface="宋体" panose="02010600030101010101" pitchFamily="2" charset="-122"/>
                <a:ea typeface="宋体" panose="02010600030101010101" pitchFamily="2" charset="-122"/>
              </a:rPr>
              <a:t>5.5%</a:t>
            </a:r>
            <a:r>
              <a:rPr lang="zh-CN" altLang="en-US" sz="2000" kern="100" dirty="0">
                <a:effectLst/>
                <a:latin typeface="宋体" panose="02010600030101010101" pitchFamily="2" charset="-122"/>
                <a:ea typeface="宋体" panose="02010600030101010101" pitchFamily="2" charset="-122"/>
              </a:rPr>
              <a:t>，国企利润下降了</a:t>
            </a:r>
            <a:r>
              <a:rPr lang="en-US" altLang="zh-CN" sz="2000" kern="100" dirty="0">
                <a:effectLst/>
                <a:latin typeface="宋体" panose="02010600030101010101" pitchFamily="2" charset="-122"/>
                <a:ea typeface="宋体" panose="02010600030101010101" pitchFamily="2" charset="-122"/>
              </a:rPr>
              <a:t>0.6%</a:t>
            </a:r>
            <a:r>
              <a:rPr lang="zh-CN" altLang="en-US" sz="2000" kern="100" dirty="0">
                <a:effectLst/>
                <a:latin typeface="宋体" panose="02010600030101010101" pitchFamily="2" charset="-122"/>
                <a:ea typeface="宋体" panose="02010600030101010101" pitchFamily="2" charset="-122"/>
              </a:rPr>
              <a:t>。结合税收和国企利润数据，按</a:t>
            </a:r>
            <a:r>
              <a:rPr lang="en-US" altLang="zh-CN" sz="2000" kern="100" dirty="0">
                <a:effectLst/>
                <a:latin typeface="宋体" panose="02010600030101010101" pitchFamily="2" charset="-122"/>
                <a:ea typeface="宋体" panose="02010600030101010101" pitchFamily="2" charset="-122"/>
              </a:rPr>
              <a:t>25%</a:t>
            </a:r>
            <a:r>
              <a:rPr lang="zh-CN" altLang="en-US" sz="2000" kern="100" dirty="0">
                <a:effectLst/>
                <a:latin typeface="宋体" panose="02010600030101010101" pitchFamily="2" charset="-122"/>
                <a:ea typeface="宋体" panose="02010600030101010101" pitchFamily="2" charset="-122"/>
              </a:rPr>
              <a:t>的所得税率推算，民企利润下降了</a:t>
            </a:r>
            <a:r>
              <a:rPr lang="en-US" altLang="zh-CN" sz="2000" kern="100" dirty="0">
                <a:effectLst/>
                <a:latin typeface="宋体" panose="02010600030101010101" pitchFamily="2" charset="-122"/>
                <a:ea typeface="宋体" panose="02010600030101010101" pitchFamily="2" charset="-122"/>
              </a:rPr>
              <a:t>6.8%</a:t>
            </a:r>
            <a:r>
              <a:rPr lang="zh-CN" altLang="en-US" sz="2000" kern="100" dirty="0">
                <a:effectLst/>
                <a:latin typeface="宋体" panose="02010600030101010101" pitchFamily="2" charset="-122"/>
                <a:ea typeface="宋体" panose="02010600030101010101" pitchFamily="2" charset="-122"/>
              </a:rPr>
              <a:t>。央行公布的企业新增社会融资下降了</a:t>
            </a:r>
            <a:r>
              <a:rPr lang="en-US" altLang="zh-CN" sz="2000" kern="100" dirty="0">
                <a:effectLst/>
                <a:latin typeface="宋体" panose="02010600030101010101" pitchFamily="2" charset="-122"/>
                <a:ea typeface="宋体" panose="02010600030101010101" pitchFamily="2" charset="-122"/>
              </a:rPr>
              <a:t>14.2%</a:t>
            </a:r>
            <a:r>
              <a:rPr lang="zh-CN" altLang="en-US" sz="2000" kern="100" dirty="0">
                <a:effectLst/>
                <a:latin typeface="宋体" panose="02010600030101010101" pitchFamily="2" charset="-122"/>
                <a:ea typeface="宋体" panose="02010600030101010101" pitchFamily="2" charset="-122"/>
              </a:rPr>
              <a:t>，新增存款同比减少了</a:t>
            </a:r>
            <a:r>
              <a:rPr lang="en-US" altLang="zh-CN" sz="2000" kern="100" dirty="0">
                <a:effectLst/>
                <a:latin typeface="宋体" panose="02010600030101010101" pitchFamily="2" charset="-122"/>
                <a:ea typeface="宋体" panose="02010600030101010101" pitchFamily="2" charset="-122"/>
              </a:rPr>
              <a:t>6.12</a:t>
            </a:r>
            <a:r>
              <a:rPr lang="zh-CN" altLang="en-US" sz="2000" kern="100" dirty="0">
                <a:effectLst/>
                <a:latin typeface="宋体" panose="02010600030101010101" pitchFamily="2" charset="-122"/>
                <a:ea typeface="宋体" panose="02010600030101010101" pitchFamily="2" charset="-122"/>
              </a:rPr>
              <a:t>万亿元。</a:t>
            </a:r>
            <a:endParaRPr lang="en-US"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330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8</a:t>
            </a:r>
            <a:r>
              <a:rPr kumimoji="1" lang="zh-CN" altLang="en-US" dirty="0"/>
              <a:t>：财政收入情况</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23</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今年上半年，全国非税收入超过了</a:t>
            </a:r>
            <a:r>
              <a:rPr lang="en-US" altLang="zh-CN" sz="2000" kern="100" dirty="0">
                <a:effectLst/>
                <a:latin typeface="宋体" panose="02010600030101010101" pitchFamily="2" charset="-122"/>
                <a:ea typeface="宋体" panose="02010600030101010101" pitchFamily="2" charset="-122"/>
              </a:rPr>
              <a:t>19915</a:t>
            </a:r>
            <a:r>
              <a:rPr lang="zh-CN" altLang="en-US" sz="2000" kern="100" dirty="0">
                <a:effectLst/>
                <a:latin typeface="宋体" panose="02010600030101010101" pitchFamily="2" charset="-122"/>
                <a:ea typeface="宋体" panose="02010600030101010101" pitchFamily="2" charset="-122"/>
              </a:rPr>
              <a:t>亿元的基金收入，达到</a:t>
            </a:r>
            <a:r>
              <a:rPr lang="en-US" altLang="zh-CN" sz="2000" kern="100" dirty="0">
                <a:effectLst/>
                <a:latin typeface="宋体" panose="02010600030101010101" pitchFamily="2" charset="-122"/>
                <a:ea typeface="宋体" panose="02010600030101010101" pitchFamily="2" charset="-122"/>
              </a:rPr>
              <a:t>21833</a:t>
            </a:r>
            <a:r>
              <a:rPr lang="zh-CN" altLang="en-US" sz="2000" kern="100" dirty="0">
                <a:effectLst/>
                <a:latin typeface="宋体" panose="02010600030101010101" pitchFamily="2" charset="-122"/>
                <a:ea typeface="宋体" panose="02010600030101010101" pitchFamily="2" charset="-122"/>
              </a:rPr>
              <a:t>亿元，逆势同比上涨</a:t>
            </a:r>
            <a:r>
              <a:rPr lang="en-US" altLang="zh-CN" sz="2000" kern="100" dirty="0">
                <a:effectLst/>
                <a:latin typeface="宋体" panose="02010600030101010101" pitchFamily="2" charset="-122"/>
                <a:ea typeface="宋体" panose="02010600030101010101" pitchFamily="2" charset="-122"/>
              </a:rPr>
              <a:t>11.7%</a:t>
            </a:r>
            <a:r>
              <a:rPr lang="zh-CN" altLang="en-US" sz="2000" kern="100" dirty="0">
                <a:effectLst/>
                <a:latin typeface="宋体" panose="02010600030101010101" pitchFamily="2" charset="-122"/>
                <a:ea typeface="宋体" panose="02010600030101010101" pitchFamily="2" charset="-122"/>
              </a:rPr>
              <a:t>。其中</a:t>
            </a:r>
            <a:r>
              <a:rPr lang="en-US" altLang="zh-CN" sz="2000" kern="100" dirty="0">
                <a:effectLst/>
                <a:latin typeface="宋体" panose="02010600030101010101" pitchFamily="2" charset="-122"/>
                <a:ea typeface="宋体" panose="02010600030101010101" pitchFamily="2" charset="-122"/>
              </a:rPr>
              <a:t>6</a:t>
            </a:r>
            <a:r>
              <a:rPr lang="zh-CN" altLang="en-US" sz="2000" kern="100" dirty="0">
                <a:effectLst/>
                <a:latin typeface="宋体" panose="02010600030101010101" pitchFamily="2" charset="-122"/>
                <a:ea typeface="宋体" panose="02010600030101010101" pitchFamily="2" charset="-122"/>
              </a:rPr>
              <a:t>月份非税收入</a:t>
            </a:r>
            <a:r>
              <a:rPr lang="en-US" altLang="zh-CN" sz="2000" kern="100" dirty="0">
                <a:effectLst/>
                <a:latin typeface="宋体" panose="02010600030101010101" pitchFamily="2" charset="-122"/>
                <a:ea typeface="宋体" panose="02010600030101010101" pitchFamily="2" charset="-122"/>
              </a:rPr>
              <a:t>5383</a:t>
            </a:r>
            <a:r>
              <a:rPr lang="zh-CN" altLang="en-US" sz="2000" kern="100" dirty="0">
                <a:effectLst/>
                <a:latin typeface="宋体" panose="02010600030101010101" pitchFamily="2" charset="-122"/>
                <a:ea typeface="宋体" panose="02010600030101010101" pitchFamily="2" charset="-122"/>
              </a:rPr>
              <a:t>亿元，同比上涨</a:t>
            </a:r>
            <a:r>
              <a:rPr lang="en-US" altLang="zh-CN" sz="2000" kern="100" dirty="0">
                <a:effectLst/>
                <a:latin typeface="宋体" panose="02010600030101010101" pitchFamily="2" charset="-122"/>
                <a:ea typeface="宋体" panose="02010600030101010101" pitchFamily="2" charset="-122"/>
              </a:rPr>
              <a:t>425.7%</a:t>
            </a:r>
            <a:r>
              <a:rPr lang="zh-CN" altLang="en-US" sz="2000" kern="100" dirty="0">
                <a:effectLst/>
                <a:latin typeface="宋体" panose="02010600030101010101" pitchFamily="2" charset="-122"/>
                <a:ea typeface="宋体" panose="02010600030101010101" pitchFamily="2" charset="-122"/>
              </a:rPr>
              <a:t>。</a:t>
            </a:r>
            <a:endParaRPr lang="en-US"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40560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9</a:t>
            </a:r>
            <a:r>
              <a:rPr kumimoji="1" lang="zh-CN" altLang="en-US" dirty="0"/>
              <a:t>：债券发行与利率</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24</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4823292"/>
          </a:xfrm>
        </p:spPr>
        <p:txBody>
          <a:bodyPr>
            <a:normAutofit/>
          </a:bodyPr>
          <a:lstStyle/>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地方债发行由缓转急</a:t>
            </a:r>
            <a:r>
              <a:rPr lang="zh-CN" altLang="en-US" sz="2000" kern="100" dirty="0">
                <a:ea typeface="楷体" panose="02010609060101010101" pitchFamily="49" charset="-122"/>
              </a:rPr>
              <a:t>，</a:t>
            </a:r>
            <a:r>
              <a:rPr lang="en-US" altLang="zh-CN" sz="2000" kern="100" dirty="0">
                <a:effectLst/>
                <a:latin typeface="宋体" panose="02010600030101010101" pitchFamily="2" charset="-122"/>
                <a:ea typeface="楷体" panose="02010609060101010101" pitchFamily="49" charset="-122"/>
                <a:cs typeface="Times New Roman" panose="02020603050405020304" pitchFamily="18" charset="0"/>
              </a:rPr>
              <a:t>50</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年期超长期国债发行</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kern="100" dirty="0">
                <a:ea typeface="宋体" panose="02010600030101010101" pitchFamily="2" charset="-122"/>
              </a:rPr>
              <a:t>中诚信国际数据显示，今年</a:t>
            </a:r>
            <a:r>
              <a:rPr lang="en-US" altLang="zh-CN" sz="2000" kern="100" dirty="0">
                <a:ea typeface="宋体" panose="02010600030101010101" pitchFamily="2" charset="-122"/>
              </a:rPr>
              <a:t>1</a:t>
            </a:r>
            <a:r>
              <a:rPr lang="zh-CN" altLang="en-US" sz="2000" kern="100" dirty="0">
                <a:ea typeface="宋体" panose="02010600030101010101" pitchFamily="2" charset="-122"/>
              </a:rPr>
              <a:t>月至</a:t>
            </a:r>
            <a:r>
              <a:rPr lang="en-US" altLang="zh-CN" sz="2000" kern="100" dirty="0">
                <a:ea typeface="宋体" panose="02010600030101010101" pitchFamily="2" charset="-122"/>
              </a:rPr>
              <a:t>5</a:t>
            </a:r>
            <a:r>
              <a:rPr lang="zh-CN" altLang="en-US" sz="2000" kern="100" dirty="0">
                <a:ea typeface="宋体" panose="02010600030101010101" pitchFamily="2" charset="-122"/>
              </a:rPr>
              <a:t>月，地方政府债券累计发行</a:t>
            </a:r>
            <a:r>
              <a:rPr lang="en-US" altLang="zh-CN" sz="2000" kern="100" dirty="0">
                <a:ea typeface="宋体" panose="02010600030101010101" pitchFamily="2" charset="-122"/>
              </a:rPr>
              <a:t>2.82</a:t>
            </a:r>
            <a:r>
              <a:rPr lang="zh-CN" altLang="en-US" sz="2000" kern="100" dirty="0">
                <a:ea typeface="宋体" panose="02010600030101010101" pitchFamily="2" charset="-122"/>
              </a:rPr>
              <a:t>万亿元，同比下降</a:t>
            </a:r>
            <a:r>
              <a:rPr lang="en-US" altLang="zh-CN" sz="2000" kern="100" dirty="0">
                <a:ea typeface="宋体" panose="02010600030101010101" pitchFamily="2" charset="-122"/>
              </a:rPr>
              <a:t>20.25%</a:t>
            </a:r>
            <a:r>
              <a:rPr lang="zh-CN" altLang="en-US" sz="2000" kern="100" dirty="0">
                <a:ea typeface="宋体" panose="02010600030101010101" pitchFamily="2" charset="-122"/>
              </a:rPr>
              <a:t>，净融资额累计</a:t>
            </a:r>
            <a:r>
              <a:rPr lang="en-US" altLang="zh-CN" sz="2000" kern="100" dirty="0">
                <a:ea typeface="宋体" panose="02010600030101010101" pitchFamily="2" charset="-122"/>
              </a:rPr>
              <a:t>1.65</a:t>
            </a:r>
            <a:r>
              <a:rPr lang="zh-CN" altLang="en-US" sz="2000" kern="100" dirty="0">
                <a:ea typeface="宋体" panose="02010600030101010101" pitchFamily="2" charset="-122"/>
              </a:rPr>
              <a:t>万亿元，同比下降</a:t>
            </a:r>
            <a:r>
              <a:rPr lang="en-US" altLang="zh-CN" sz="2000" kern="100" dirty="0">
                <a:ea typeface="宋体" panose="02010600030101010101" pitchFamily="2" charset="-122"/>
              </a:rPr>
              <a:t>34.04%</a:t>
            </a:r>
            <a:r>
              <a:rPr lang="zh-CN" altLang="en-US" sz="2000" kern="100" dirty="0">
                <a:ea typeface="宋体" panose="02010600030101010101" pitchFamily="2" charset="-122"/>
              </a:rPr>
              <a:t>；新增债发行</a:t>
            </a:r>
            <a:r>
              <a:rPr lang="en-US" altLang="zh-CN" sz="2000" kern="100" dirty="0">
                <a:ea typeface="宋体" panose="02010600030101010101" pitchFamily="2" charset="-122"/>
              </a:rPr>
              <a:t>1.45</a:t>
            </a:r>
            <a:r>
              <a:rPr lang="zh-CN" altLang="en-US" sz="2000" kern="100" dirty="0">
                <a:ea typeface="宋体" panose="02010600030101010101" pitchFamily="2" charset="-122"/>
              </a:rPr>
              <a:t>万亿元，同比下降</a:t>
            </a:r>
            <a:r>
              <a:rPr lang="en-US" altLang="zh-CN" sz="2000" kern="100" dirty="0">
                <a:ea typeface="宋体" panose="02010600030101010101" pitchFamily="2" charset="-122"/>
              </a:rPr>
              <a:t>31.92%</a:t>
            </a:r>
            <a:r>
              <a:rPr lang="zh-CN" altLang="en-US" sz="2000" kern="100" dirty="0">
                <a:ea typeface="宋体" panose="02010600030101010101" pitchFamily="2" charset="-122"/>
              </a:rPr>
              <a:t>，完成全年新增限额（</a:t>
            </a:r>
            <a:r>
              <a:rPr lang="en-US" altLang="zh-CN" sz="2000" kern="100" dirty="0">
                <a:ea typeface="宋体" panose="02010600030101010101" pitchFamily="2" charset="-122"/>
              </a:rPr>
              <a:t>4.62</a:t>
            </a:r>
            <a:r>
              <a:rPr lang="zh-CN" altLang="en-US" sz="2000" kern="100" dirty="0">
                <a:ea typeface="宋体" panose="02010600030101010101" pitchFamily="2" charset="-122"/>
              </a:rPr>
              <a:t>万亿元）的进度为</a:t>
            </a:r>
            <a:r>
              <a:rPr lang="en-US" altLang="zh-CN" sz="2000" kern="100" dirty="0">
                <a:ea typeface="宋体" panose="02010600030101010101" pitchFamily="2" charset="-122"/>
              </a:rPr>
              <a:t>31.31%</a:t>
            </a:r>
            <a:r>
              <a:rPr lang="zh-CN" altLang="en-US" sz="2000" kern="100" dirty="0">
                <a:ea typeface="宋体" panose="02010600030101010101" pitchFamily="2" charset="-122"/>
              </a:rPr>
              <a:t>，慢于去年同期进度约</a:t>
            </a:r>
            <a:r>
              <a:rPr lang="en-US" altLang="zh-CN" sz="2000" kern="100" dirty="0">
                <a:ea typeface="宋体" panose="02010600030101010101" pitchFamily="2" charset="-122"/>
              </a:rPr>
              <a:t>16</a:t>
            </a:r>
            <a:r>
              <a:rPr lang="zh-CN" altLang="en-US" sz="2000" kern="100" dirty="0">
                <a:ea typeface="宋体" panose="02010600030101010101" pitchFamily="2" charset="-122"/>
              </a:rPr>
              <a:t>个百分点，其中新增专项债发行</a:t>
            </a:r>
            <a:r>
              <a:rPr lang="en-US" altLang="zh-CN" sz="2000" kern="100" dirty="0">
                <a:ea typeface="宋体" panose="02010600030101010101" pitchFamily="2" charset="-122"/>
              </a:rPr>
              <a:t>1.15</a:t>
            </a:r>
            <a:r>
              <a:rPr lang="zh-CN" altLang="en-US" sz="2000" kern="100" dirty="0">
                <a:ea typeface="宋体" panose="02010600030101010101" pitchFamily="2" charset="-122"/>
              </a:rPr>
              <a:t>万亿元，同比下降</a:t>
            </a:r>
            <a:r>
              <a:rPr lang="en-US" altLang="zh-CN" sz="2000" kern="100" dirty="0">
                <a:ea typeface="宋体" panose="02010600030101010101" pitchFamily="2" charset="-122"/>
              </a:rPr>
              <a:t>34.69%</a:t>
            </a:r>
            <a:r>
              <a:rPr lang="zh-CN" altLang="en-US" sz="2000" kern="100" dirty="0">
                <a:ea typeface="宋体" panose="02010600030101010101" pitchFamily="2" charset="-122"/>
              </a:rPr>
              <a:t>，完成全年新增限额（</a:t>
            </a:r>
            <a:r>
              <a:rPr lang="en-US" altLang="zh-CN" sz="2000" kern="100" dirty="0">
                <a:ea typeface="宋体" panose="02010600030101010101" pitchFamily="2" charset="-122"/>
              </a:rPr>
              <a:t>3.9</a:t>
            </a:r>
            <a:r>
              <a:rPr lang="zh-CN" altLang="en-US" sz="2000" kern="100" dirty="0">
                <a:ea typeface="宋体" panose="02010600030101010101" pitchFamily="2" charset="-122"/>
              </a:rPr>
              <a:t>万亿元）的进度</a:t>
            </a:r>
            <a:r>
              <a:rPr lang="en-US" altLang="zh-CN" sz="2000" kern="100" dirty="0">
                <a:ea typeface="宋体" panose="02010600030101010101" pitchFamily="2" charset="-122"/>
              </a:rPr>
              <a:t>29.61%</a:t>
            </a:r>
            <a:r>
              <a:rPr lang="zh-CN" altLang="en-US" sz="2000" kern="100" dirty="0">
                <a:ea typeface="宋体" panose="02010600030101010101" pitchFamily="2" charset="-122"/>
              </a:rPr>
              <a:t>，较上月有所提速但仍慢于去年同期进度约</a:t>
            </a:r>
            <a:r>
              <a:rPr lang="en-US" altLang="zh-CN" sz="2000" kern="100" dirty="0">
                <a:ea typeface="宋体" panose="02010600030101010101" pitchFamily="2" charset="-122"/>
              </a:rPr>
              <a:t>17</a:t>
            </a:r>
            <a:r>
              <a:rPr lang="zh-CN" altLang="en-US" sz="2000" kern="100" dirty="0">
                <a:ea typeface="宋体" panose="02010600030101010101" pitchFamily="2" charset="-122"/>
              </a:rPr>
              <a:t>个百分点。</a:t>
            </a:r>
            <a:endParaRPr lang="en-US" altLang="zh-CN" sz="2000" kern="100" dirty="0">
              <a:ea typeface="宋体" panose="02010600030101010101" pitchFamily="2" charset="-122"/>
            </a:endParaRPr>
          </a:p>
          <a:p>
            <a:pPr algn="just"/>
            <a:endParaRPr lang="zh-CN" altLang="zh-CN" sz="2400" kern="100" dirty="0">
              <a:ea typeface="宋体" panose="02010600030101010101" pitchFamily="2" charset="-122"/>
            </a:endParaRPr>
          </a:p>
        </p:txBody>
      </p:sp>
    </p:spTree>
    <p:extLst>
      <p:ext uri="{BB962C8B-B14F-4D97-AF65-F5344CB8AC3E}">
        <p14:creationId xmlns:p14="http://schemas.microsoft.com/office/powerpoint/2010/main" val="2589238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9</a:t>
            </a:r>
            <a:r>
              <a:rPr kumimoji="1" lang="zh-CN" altLang="en-US" dirty="0"/>
              <a:t>：债券发行与利率</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25</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5104544"/>
          </a:xfrm>
        </p:spPr>
        <p:txBody>
          <a:bodyPr>
            <a:normAutofit lnSpcReduction="10000"/>
          </a:bodyPr>
          <a:lstStyle/>
          <a:p>
            <a:pPr algn="just"/>
            <a:r>
              <a:rPr lang="en-US" altLang="zh-CN" sz="2000" kern="100" dirty="0">
                <a:ea typeface="宋体" panose="02010600030101010101" pitchFamily="2" charset="-122"/>
              </a:rPr>
              <a:t>5</a:t>
            </a:r>
            <a:r>
              <a:rPr lang="zh-CN" altLang="zh-CN" sz="2000" kern="100" dirty="0">
                <a:ea typeface="宋体" panose="02010600030101010101" pitchFamily="2" charset="-122"/>
              </a:rPr>
              <a:t>月</a:t>
            </a:r>
            <a:r>
              <a:rPr lang="en-US" altLang="zh-CN" sz="2000" kern="100" dirty="0">
                <a:ea typeface="宋体" panose="02010600030101010101" pitchFamily="2" charset="-122"/>
              </a:rPr>
              <a:t>22</a:t>
            </a:r>
            <a:r>
              <a:rPr lang="zh-CN" altLang="zh-CN" sz="2000" kern="100" dirty="0">
                <a:ea typeface="宋体" panose="02010600030101010101" pitchFamily="2" charset="-122"/>
              </a:rPr>
              <a:t>日上午</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，首期超长期特别国债同时在上海证券交易所和深圳证券交易所上市交易。其中，“</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特国</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01</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”在上交所刚上市交易不到两分钟，就大涨</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13%</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，触发临时停牌。临停后重新恢复交易，</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10</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分钟内暴涨到</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25%</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，再次触发临时停牌后，一个固收类的债券玩出了期货的感觉。</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kern="100" dirty="0">
                <a:ea typeface="宋体" panose="02010600030101010101" pitchFamily="2" charset="-122"/>
              </a:rPr>
              <a:t>20</a:t>
            </a:r>
            <a:r>
              <a:rPr lang="zh-CN" altLang="zh-CN" sz="2000" kern="100" dirty="0">
                <a:ea typeface="宋体" panose="02010600030101010101" pitchFamily="2" charset="-122"/>
              </a:rPr>
              <a:t>年期超长期特别国债，利率只有</a:t>
            </a:r>
            <a:r>
              <a:rPr lang="en-US" altLang="zh-CN" sz="2000" kern="100" dirty="0">
                <a:ea typeface="宋体" panose="02010600030101010101" pitchFamily="2" charset="-122"/>
              </a:rPr>
              <a:t>2.49%</a:t>
            </a:r>
            <a:r>
              <a:rPr lang="zh-CN" altLang="zh-CN" sz="2000" kern="100" dirty="0">
                <a:ea typeface="宋体" panose="02010600030101010101" pitchFamily="2" charset="-122"/>
              </a:rPr>
              <a:t>，半小时抢光，意味着什么？换个方式，同样是国家法律托底安全性，收益高</a:t>
            </a:r>
            <a:r>
              <a:rPr lang="zh-CN" altLang="en-US" sz="2000" kern="100" dirty="0">
                <a:ea typeface="宋体" panose="02010600030101010101" pitchFamily="2" charset="-122"/>
              </a:rPr>
              <a:t>可达</a:t>
            </a:r>
            <a:r>
              <a:rPr lang="en-US" altLang="zh-CN" sz="2000" kern="100" dirty="0">
                <a:ea typeface="宋体" panose="02010600030101010101" pitchFamily="2" charset="-122"/>
              </a:rPr>
              <a:t>50%</a:t>
            </a:r>
            <a:r>
              <a:rPr lang="zh-CN" altLang="zh-CN" sz="2000" kern="100" dirty="0">
                <a:ea typeface="宋体" panose="02010600030101010101" pitchFamily="2" charset="-122"/>
              </a:rPr>
              <a:t>以上</a:t>
            </a:r>
            <a:r>
              <a:rPr lang="zh-CN" altLang="en-US" sz="2000" kern="100" dirty="0">
                <a:ea typeface="宋体" panose="02010600030101010101" pitchFamily="2" charset="-122"/>
              </a:rPr>
              <a:t>。</a:t>
            </a:r>
            <a:endParaRPr lang="en-US" altLang="zh-CN" sz="2000" kern="100" dirty="0">
              <a:ea typeface="宋体" panose="02010600030101010101" pitchFamily="2" charset="-122"/>
            </a:endParaRPr>
          </a:p>
          <a:p>
            <a:pPr algn="just"/>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固定利率的长期限债券久期长，对利率波动比较敏感，过于短期化的投资行为更容易放大利率风险。中国人民银行有关部门负责人前期在接受</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金融时报</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记者采访时就曾强调，投资者需要高度重视利率风险。该负责人指出，对于交易型投资者，通过加大杠杆、拉长久期，在短期价格大幅上行中可以获得更多收益，但也容易加剧市场波动，需要承担价格大幅下行出现的损失。</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30470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9</a:t>
            </a:r>
            <a:r>
              <a:rPr kumimoji="1" lang="zh-CN" altLang="en-US" dirty="0"/>
              <a:t>：债券发行与利率</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26</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2985707"/>
          </a:xfrm>
        </p:spPr>
        <p:txBody>
          <a:bodyPr>
            <a:normAutofit/>
          </a:bodyPr>
          <a:lstStyle/>
          <a:p>
            <a:pPr algn="just"/>
            <a:r>
              <a:rPr lang="en-US" altLang="zh-CN" sz="2000" kern="100" dirty="0">
                <a:ea typeface="宋体" panose="02010600030101010101" pitchFamily="2" charset="-122"/>
              </a:rPr>
              <a:t>8</a:t>
            </a:r>
            <a:r>
              <a:rPr lang="zh-CN" altLang="en-US" sz="2000" kern="100" dirty="0">
                <a:ea typeface="宋体" panose="02010600030101010101" pitchFamily="2" charset="-122"/>
              </a:rPr>
              <a:t>月</a:t>
            </a:r>
            <a:r>
              <a:rPr lang="en-US" altLang="zh-CN" sz="2000" kern="100" dirty="0">
                <a:ea typeface="宋体" panose="02010600030101010101" pitchFamily="2" charset="-122"/>
              </a:rPr>
              <a:t>16</a:t>
            </a:r>
            <a:r>
              <a:rPr lang="zh-CN" altLang="en-US" sz="2000" kern="100" dirty="0">
                <a:ea typeface="宋体" panose="02010600030101010101" pitchFamily="2" charset="-122"/>
              </a:rPr>
              <a:t>日消息，中国人民银行日前公示在银行间债券市场发行金融债券行政许可信息。中国人民银行同意</a:t>
            </a:r>
            <a:r>
              <a:rPr lang="en-US" altLang="zh-CN" sz="2000" kern="100" dirty="0">
                <a:ea typeface="宋体" panose="02010600030101010101" pitchFamily="2" charset="-122"/>
              </a:rPr>
              <a:t>160</a:t>
            </a:r>
            <a:r>
              <a:rPr lang="zh-CN" altLang="en-US" sz="2000" kern="100" dirty="0">
                <a:ea typeface="宋体" panose="02010600030101010101" pitchFamily="2" charset="-122"/>
              </a:rPr>
              <a:t>家机构发行金融债券，其中包括大型国有银行、城商行、农商行、汽车金融公司、保险机构、资管公司等。</a:t>
            </a:r>
          </a:p>
        </p:txBody>
      </p:sp>
    </p:spTree>
    <p:extLst>
      <p:ext uri="{BB962C8B-B14F-4D97-AF65-F5344CB8AC3E}">
        <p14:creationId xmlns:p14="http://schemas.microsoft.com/office/powerpoint/2010/main" val="4100947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10</a:t>
            </a:r>
            <a:r>
              <a:rPr kumimoji="1" lang="zh-CN" altLang="en-US" dirty="0"/>
              <a:t>：国家大基金</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27</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5469670"/>
          </a:xfrm>
        </p:spPr>
        <p:txBody>
          <a:bodyPr>
            <a:normAutofit/>
          </a:bodyPr>
          <a:lstStyle/>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大基金三期由</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19</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位股东共同持股，财政部是其第一大股东，持股</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17.44%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。工商银行、农业银行、建设银行、中国银行、交通银行、邮储银行等六大国有行集体亮相大基金三期的股东名单，六大行合计出资</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1140</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亿元，合计持股占比近三分之一，这也是商业银行首度参与国家大基金。</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66687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10</a:t>
            </a:r>
            <a:r>
              <a:rPr kumimoji="1" lang="zh-CN" altLang="en-US" dirty="0"/>
              <a:t>：国家大基金</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28</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5469670"/>
          </a:xfrm>
        </p:spPr>
        <p:txBody>
          <a:bodyPr>
            <a:normAutofit/>
          </a:bodyPr>
          <a:lstStyle/>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新《商业银行资本管理办法》实施后，对因政策性原因并经国务院特别批准的股权的风险权重进行了下调，这也有利于银行参与投资国家大基金。从本次出资情况来看侧重金融支持实体以及壮大耐心资本的导向，另外，在委托管理模式和投资期限方面都可能较一期二期出现一些调整优化，有助于长期产业发展。与一二期相比，大基金三期可能将继续加大与制造环节相匹配的上游关键设备材料零部件的投资，尤其是先进制程、先进封装相关环节，同时可能更加关注</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AI</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芯片、</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HBM</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等前沿先进但国内目前相对薄弱的“卡脖子”领域。</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11654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10</a:t>
            </a:r>
            <a:r>
              <a:rPr kumimoji="1" lang="zh-CN" altLang="en-US" dirty="0"/>
              <a:t>：国家大基金</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29</a:t>
            </a:fld>
            <a:endParaRPr kumimoji="1" lang="zh-CN" altLang="en-US"/>
          </a:p>
        </p:txBody>
      </p:sp>
      <p:sp>
        <p:nvSpPr>
          <p:cNvPr id="7" name="内容占位符 6">
            <a:extLst>
              <a:ext uri="{FF2B5EF4-FFF2-40B4-BE49-F238E27FC236}">
                <a16:creationId xmlns:a16="http://schemas.microsoft.com/office/drawing/2014/main" id="{EC3BA96F-4064-E633-13EC-E233C994C1AF}"/>
              </a:ext>
            </a:extLst>
          </p:cNvPr>
          <p:cNvSpPr>
            <a:spLocks noGrp="1"/>
          </p:cNvSpPr>
          <p:nvPr>
            <p:ph sz="quarter" idx="11"/>
          </p:nvPr>
        </p:nvSpPr>
        <p:spPr>
          <a:xfrm>
            <a:off x="939114" y="1388330"/>
            <a:ext cx="10515600" cy="4621212"/>
          </a:xfrm>
        </p:spPr>
        <p:txBody>
          <a:bodyPr/>
          <a:lstStyle/>
          <a:p>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需要注意的是前两期国家大基金并没有银行，而本次六家银行均表示，此次出资是使用各自的自有资金。他们强调，此举是基于对国家对集成电路产业发展的重大决策的支持，是服务实体经济、推动经济和社会可持续发展的战略选择。</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53335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4C7C2-71C3-9B75-14C8-3974793B205E}"/>
              </a:ext>
            </a:extLst>
          </p:cNvPr>
          <p:cNvSpPr>
            <a:spLocks noGrp="1"/>
          </p:cNvSpPr>
          <p:nvPr>
            <p:ph type="title"/>
          </p:nvPr>
        </p:nvSpPr>
        <p:spPr/>
        <p:txBody>
          <a:bodyPr/>
          <a:lstStyle/>
          <a:p>
            <a:r>
              <a:rPr kumimoji="1" lang="zh-CN" altLang="en-US" dirty="0"/>
              <a:t>目录</a:t>
            </a:r>
          </a:p>
        </p:txBody>
      </p:sp>
      <p:sp>
        <p:nvSpPr>
          <p:cNvPr id="3" name="灯片编号占位符 2">
            <a:extLst>
              <a:ext uri="{FF2B5EF4-FFF2-40B4-BE49-F238E27FC236}">
                <a16:creationId xmlns:a16="http://schemas.microsoft.com/office/drawing/2014/main" id="{3D79F451-8B94-43DA-261D-54F55314A88C}"/>
              </a:ext>
            </a:extLst>
          </p:cNvPr>
          <p:cNvSpPr>
            <a:spLocks noGrp="1"/>
          </p:cNvSpPr>
          <p:nvPr>
            <p:ph type="sldNum" sz="quarter" idx="10"/>
          </p:nvPr>
        </p:nvSpPr>
        <p:spPr/>
        <p:txBody>
          <a:bodyPr/>
          <a:lstStyle/>
          <a:p>
            <a:fld id="{F56ABC50-C693-6145-8FE9-48A83A944B62}" type="slidenum">
              <a:rPr kumimoji="1" lang="zh-CN" altLang="en-US" smtClean="0"/>
              <a:pPr/>
              <a:t>3</a:t>
            </a:fld>
            <a:endParaRPr kumimoji="1" lang="zh-CN" altLang="en-US"/>
          </a:p>
        </p:txBody>
      </p:sp>
      <p:grpSp>
        <p:nvGrpSpPr>
          <p:cNvPr id="5" name="组合 4">
            <a:extLst>
              <a:ext uri="{FF2B5EF4-FFF2-40B4-BE49-F238E27FC236}">
                <a16:creationId xmlns:a16="http://schemas.microsoft.com/office/drawing/2014/main" id="{4237DD33-07D6-9E92-84F0-4E702B16C493}"/>
              </a:ext>
            </a:extLst>
          </p:cNvPr>
          <p:cNvGrpSpPr/>
          <p:nvPr/>
        </p:nvGrpSpPr>
        <p:grpSpPr>
          <a:xfrm>
            <a:off x="1457427" y="1612316"/>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4FD17F18-7E53-510B-A55E-7B48E87C3A64}"/>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一、案例引入</a:t>
              </a:r>
            </a:p>
          </p:txBody>
        </p:sp>
        <p:sp>
          <p:nvSpPr>
            <p:cNvPr id="7" name="Round Diagonal Corner Rectangle 5">
              <a:extLst>
                <a:ext uri="{FF2B5EF4-FFF2-40B4-BE49-F238E27FC236}">
                  <a16:creationId xmlns:a16="http://schemas.microsoft.com/office/drawing/2014/main" id="{3EBB8A4D-6270-685F-EC39-9BE6BD7183A3}"/>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78E3EE9E-78C0-0D0D-7394-7A315C5E13EA}"/>
              </a:ext>
            </a:extLst>
          </p:cNvPr>
          <p:cNvGrpSpPr/>
          <p:nvPr/>
        </p:nvGrpSpPr>
        <p:grpSpPr>
          <a:xfrm>
            <a:off x="1457427" y="2281716"/>
            <a:ext cx="8800956" cy="469150"/>
            <a:chOff x="1586838" y="1780540"/>
            <a:chExt cx="8335508" cy="531812"/>
          </a:xfrm>
          <a:solidFill>
            <a:srgbClr val="FCE7DC"/>
          </a:solidFill>
        </p:grpSpPr>
        <p:sp>
          <p:nvSpPr>
            <p:cNvPr id="18" name="Round Diagonal Corner Rectangle 5">
              <a:extLst>
                <a:ext uri="{FF2B5EF4-FFF2-40B4-BE49-F238E27FC236}">
                  <a16:creationId xmlns:a16="http://schemas.microsoft.com/office/drawing/2014/main" id="{A44008D1-3F0D-307B-8BFD-5FC2875584FA}"/>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二、年报分析</a:t>
              </a:r>
            </a:p>
          </p:txBody>
        </p:sp>
        <p:sp>
          <p:nvSpPr>
            <p:cNvPr id="19" name="Round Diagonal Corner Rectangle 5">
              <a:extLst>
                <a:ext uri="{FF2B5EF4-FFF2-40B4-BE49-F238E27FC236}">
                  <a16:creationId xmlns:a16="http://schemas.microsoft.com/office/drawing/2014/main" id="{3FD0E854-C295-3A9F-008B-78C49EA65C1A}"/>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43</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E99C9800-C662-AFB9-E6BC-612755C88BE0}"/>
              </a:ext>
            </a:extLst>
          </p:cNvPr>
          <p:cNvGrpSpPr/>
          <p:nvPr/>
        </p:nvGrpSpPr>
        <p:grpSpPr>
          <a:xfrm>
            <a:off x="1457427" y="2911990"/>
            <a:ext cx="8800956" cy="469150"/>
            <a:chOff x="1586838" y="1780540"/>
            <a:chExt cx="8335508" cy="531812"/>
          </a:xfrm>
          <a:solidFill>
            <a:srgbClr val="FCE7DC"/>
          </a:solidFill>
        </p:grpSpPr>
        <p:sp>
          <p:nvSpPr>
            <p:cNvPr id="24" name="Round Diagonal Corner Rectangle 5">
              <a:extLst>
                <a:ext uri="{FF2B5EF4-FFF2-40B4-BE49-F238E27FC236}">
                  <a16:creationId xmlns:a16="http://schemas.microsoft.com/office/drawing/2014/main" id="{238148B5-FF4F-1015-2E62-DB41132DF427}"/>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（一）年报分析</a:t>
              </a: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：招商银行</a:t>
              </a:r>
            </a:p>
          </p:txBody>
        </p:sp>
        <p:sp>
          <p:nvSpPr>
            <p:cNvPr id="25" name="Round Diagonal Corner Rectangle 5">
              <a:extLst>
                <a:ext uri="{FF2B5EF4-FFF2-40B4-BE49-F238E27FC236}">
                  <a16:creationId xmlns:a16="http://schemas.microsoft.com/office/drawing/2014/main" id="{4173EAC3-37B2-AC62-45E7-B6798FC8312B}"/>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43</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6" name="组合 25">
            <a:extLst>
              <a:ext uri="{FF2B5EF4-FFF2-40B4-BE49-F238E27FC236}">
                <a16:creationId xmlns:a16="http://schemas.microsoft.com/office/drawing/2014/main" id="{C776DFA5-A84E-332A-29C6-017B987F7683}"/>
              </a:ext>
            </a:extLst>
          </p:cNvPr>
          <p:cNvGrpSpPr/>
          <p:nvPr/>
        </p:nvGrpSpPr>
        <p:grpSpPr>
          <a:xfrm>
            <a:off x="1457427" y="3508974"/>
            <a:ext cx="8800956" cy="469150"/>
            <a:chOff x="1586838" y="1780540"/>
            <a:chExt cx="8335508" cy="531812"/>
          </a:xfrm>
          <a:solidFill>
            <a:srgbClr val="FCE7DC"/>
          </a:solidFill>
        </p:grpSpPr>
        <p:sp>
          <p:nvSpPr>
            <p:cNvPr id="27" name="Round Diagonal Corner Rectangle 5">
              <a:extLst>
                <a:ext uri="{FF2B5EF4-FFF2-40B4-BE49-F238E27FC236}">
                  <a16:creationId xmlns:a16="http://schemas.microsoft.com/office/drawing/2014/main" id="{15360EC2-240F-171C-569B-797F253C5661}"/>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（二）年报分析</a:t>
              </a: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：工商银行</a:t>
              </a:r>
            </a:p>
          </p:txBody>
        </p:sp>
        <p:sp>
          <p:nvSpPr>
            <p:cNvPr id="28" name="Round Diagonal Corner Rectangle 5">
              <a:extLst>
                <a:ext uri="{FF2B5EF4-FFF2-40B4-BE49-F238E27FC236}">
                  <a16:creationId xmlns:a16="http://schemas.microsoft.com/office/drawing/2014/main" id="{E1896B91-B178-5051-06BF-BE93F6B09A6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99</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DD6BF40C-8D34-4061-DC21-D0C4667EA8F2}"/>
              </a:ext>
            </a:extLst>
          </p:cNvPr>
          <p:cNvGrpSpPr/>
          <p:nvPr/>
        </p:nvGrpSpPr>
        <p:grpSpPr>
          <a:xfrm>
            <a:off x="1457427" y="4154271"/>
            <a:ext cx="8800956" cy="469150"/>
            <a:chOff x="1586838" y="1780540"/>
            <a:chExt cx="8335508" cy="531812"/>
          </a:xfrm>
          <a:solidFill>
            <a:srgbClr val="FCE7DC"/>
          </a:solidFill>
        </p:grpSpPr>
        <p:sp>
          <p:nvSpPr>
            <p:cNvPr id="33" name="Round Diagonal Corner Rectangle 5">
              <a:extLst>
                <a:ext uri="{FF2B5EF4-FFF2-40B4-BE49-F238E27FC236}">
                  <a16:creationId xmlns:a16="http://schemas.microsoft.com/office/drawing/2014/main" id="{995306EB-A5B8-BDC3-15AF-68458282251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三、知识拓展</a:t>
              </a:r>
            </a:p>
          </p:txBody>
        </p:sp>
        <p:sp>
          <p:nvSpPr>
            <p:cNvPr id="34" name="Round Diagonal Corner Rectangle 5">
              <a:extLst>
                <a:ext uri="{FF2B5EF4-FFF2-40B4-BE49-F238E27FC236}">
                  <a16:creationId xmlns:a16="http://schemas.microsoft.com/office/drawing/2014/main" id="{99719281-A262-688F-B820-D39045BD48C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132</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35" name="组合 34">
            <a:extLst>
              <a:ext uri="{FF2B5EF4-FFF2-40B4-BE49-F238E27FC236}">
                <a16:creationId xmlns:a16="http://schemas.microsoft.com/office/drawing/2014/main" id="{88C4DE21-E269-6103-2BAB-C4D868A1B051}"/>
              </a:ext>
            </a:extLst>
          </p:cNvPr>
          <p:cNvGrpSpPr/>
          <p:nvPr/>
        </p:nvGrpSpPr>
        <p:grpSpPr>
          <a:xfrm>
            <a:off x="1457427" y="4809030"/>
            <a:ext cx="8800956" cy="469150"/>
            <a:chOff x="1586838" y="1780540"/>
            <a:chExt cx="8335508" cy="531812"/>
          </a:xfrm>
          <a:solidFill>
            <a:srgbClr val="FCE7DC"/>
          </a:solidFill>
        </p:grpSpPr>
        <p:sp>
          <p:nvSpPr>
            <p:cNvPr id="36" name="Round Diagonal Corner Rectangle 5">
              <a:extLst>
                <a:ext uri="{FF2B5EF4-FFF2-40B4-BE49-F238E27FC236}">
                  <a16:creationId xmlns:a16="http://schemas.microsoft.com/office/drawing/2014/main" id="{7EF116FC-5365-F1F2-B676-4B25F45B9A9B}"/>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四、总结与复盘</a:t>
              </a:r>
            </a:p>
          </p:txBody>
        </p:sp>
        <p:sp>
          <p:nvSpPr>
            <p:cNvPr id="37" name="Round Diagonal Corner Rectangle 5">
              <a:extLst>
                <a:ext uri="{FF2B5EF4-FFF2-40B4-BE49-F238E27FC236}">
                  <a16:creationId xmlns:a16="http://schemas.microsoft.com/office/drawing/2014/main" id="{AD80CBAE-8F8B-D3C2-3C72-C9A73F370491}"/>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150</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318567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10</a:t>
            </a:r>
            <a:r>
              <a:rPr kumimoji="1" lang="zh-CN" altLang="en-US" dirty="0"/>
              <a:t>：国家大基金</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30</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5469670"/>
          </a:xfrm>
        </p:spPr>
        <p:txBody>
          <a:bodyPr>
            <a:normAutofit/>
          </a:bodyPr>
          <a:lstStyle/>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到底是国家要求银行出资支持国家战略，还是银行主动出资对于未来半导体</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芯片行业影响还是差异很大。如果是银行主动出资看好这个行业，那么大家真的是可以期待一波牛市，相反，可能仅仅是中短期的利好而已。鉴于前两期大基金撬动的地方政府资金、私募股权基金等社会资金规模远超大基金本身的募集规模，大基金三期的成立将进一步推动关键领域的国产化进程。</a:t>
            </a:r>
            <a:endPar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95386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11</a:t>
            </a:r>
            <a:r>
              <a:rPr kumimoji="1" lang="zh-CN" altLang="en-US" dirty="0"/>
              <a:t>：居民偏好储蓄</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31</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中国居民有多爱存钱？据央行披露数据：截至</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2024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月底，人民币存款余额</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295.51</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万亿元，同比增长</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7.9%</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；一季度新增人民币存款</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11.24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万亿元，其中，住户存款增加</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8.56</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万亿元，按人口</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亿估算，约相当于人均增加</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6114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元！据上市公司年报数据，截至</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2023</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年末，中农工建四大行存款总额</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113</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万亿元，同比增速均超</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10%</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然而，在居民存款一路高歌猛进之际，存款利率却一直降息。</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，已逐渐消失！目前，</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年期大额存单已经很难找到，</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年期大额存单在多家银行</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App</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也显示售罄状态。</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23657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12</a:t>
            </a:r>
            <a:r>
              <a:rPr kumimoji="1" lang="zh-CN" altLang="en-US" dirty="0"/>
              <a:t>：银行行业</a:t>
            </a:r>
            <a:r>
              <a:rPr kumimoji="1" lang="en-US" altLang="zh-CN" dirty="0"/>
              <a:t>2023</a:t>
            </a:r>
            <a:r>
              <a:rPr kumimoji="1" lang="zh-CN" altLang="en-US" dirty="0"/>
              <a:t>年概览</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32</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lnSpcReduction="10000"/>
          </a:bodyPr>
          <a:lstStyle/>
          <a:p>
            <a:pPr algn="just"/>
            <a:r>
              <a:rPr lang="en-US" altLang="zh-CN" sz="2000" kern="100" dirty="0">
                <a:effectLst/>
                <a:latin typeface="宋体" panose="02010600030101010101" pitchFamily="2" charset="-122"/>
                <a:ea typeface="楷体" panose="02010609060101010101" pitchFamily="49" charset="-122"/>
                <a:cs typeface="Times New Roman" panose="02020603050405020304" pitchFamily="18" charset="0"/>
              </a:rPr>
              <a:t>2023</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年银行业年报陆续披露，银行业整体情况浮出水面。国有六大行工商、建设、农业、中银、交通、邮储均异口同声实现利润微增，除中国银行营收增长</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6.41%</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抢眼外，其他涨跌幅度极小。股份制银行中的标杆，招商银行营收降低</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1.65%</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，利润上涨</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6.23%</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，兴业银行营收下跌</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5.22%</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，利润下跌</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15.62%</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。整体而言，银行业营收普遍由增转跌，利润增长乏力，债务违约对银行业的冲击逐步显现，银行业向员工逆向讨薪等反常行为泛滥。</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前些年，随着房地产企业的无序扩张，银行业作为主要参与者从中获利颇重，随着全社会进入高负债时代，银行业营收的扩展进入窘境，随着失信被执行企业及个人的增多，全社会进入买单还债时刻，叠加大幅降息，银行业息差空间缩小，营收利润双降将是长期现象，银行业在增长乏力过程中估值率、股息率将回归正常。在相当长的一段时间，除极个别前期自律的，整个银行业将缺乏投资价值。</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0998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12</a:t>
            </a:r>
            <a:r>
              <a:rPr kumimoji="1" lang="zh-CN" altLang="en-US" dirty="0"/>
              <a:t>：银行行业</a:t>
            </a:r>
            <a:r>
              <a:rPr kumimoji="1" lang="en-US" altLang="zh-CN" dirty="0"/>
              <a:t>2023</a:t>
            </a:r>
            <a:r>
              <a:rPr kumimoji="1" lang="zh-CN" altLang="en-US" dirty="0"/>
              <a:t>年概览</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33</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en-US" altLang="zh-CN" sz="2000" kern="100" dirty="0">
                <a:effectLst/>
                <a:latin typeface="宋体" panose="02010600030101010101" pitchFamily="2" charset="-122"/>
                <a:ea typeface="楷体" panose="02010609060101010101" pitchFamily="49" charset="-122"/>
                <a:cs typeface="Times New Roman" panose="02020603050405020304" pitchFamily="18" charset="0"/>
              </a:rPr>
              <a:t>5</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27</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日晚间，工商银行、农业银行、中国银行、建设银行、交通银行、邮储银行分别发布了对外投资公告。</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据金融监管总局披露，继去年四季度末商业银行净息差首次低于</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1.7%</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，达到</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1.69%</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后，今年一季度，商业银行净息差进一步降至</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1.54%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。随着最终借款人的进一步锐减或惜贷，净息差会进一步收窄。</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2014</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年一个观点：以息差作为核心业务收入的粗放式经营模式已经终结。唯有从粗放式向精细化升级，才能维系与发展。</a:t>
            </a:r>
            <a:endParaRPr lang="zh-CN" altLang="zh-CN" sz="20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81075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13</a:t>
            </a:r>
            <a:r>
              <a:rPr kumimoji="1" lang="zh-CN" altLang="en-US" dirty="0"/>
              <a:t>：不良审批的案例</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34</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某银行</a:t>
            </a:r>
            <a:r>
              <a:rPr lang="en-US" altLang="zh-CN" sz="2000" kern="100" dirty="0">
                <a:effectLst/>
                <a:latin typeface="宋体" panose="02010600030101010101" pitchFamily="2" charset="-122"/>
                <a:ea typeface="宋体" panose="02010600030101010101" pitchFamily="2" charset="-122"/>
              </a:rPr>
              <a:t>1000w</a:t>
            </a:r>
            <a:r>
              <a:rPr lang="zh-CN" altLang="en-US" sz="2000" kern="100" dirty="0">
                <a:effectLst/>
                <a:latin typeface="宋体" panose="02010600030101010101" pitchFamily="2" charset="-122"/>
                <a:ea typeface="宋体" panose="02010600030101010101" pitchFamily="2" charset="-122"/>
              </a:rPr>
              <a:t>不良，前任行长审批的，现在怎么处理？</a:t>
            </a:r>
          </a:p>
          <a:p>
            <a:pPr algn="just"/>
            <a:r>
              <a:rPr lang="zh-CN" altLang="en-US" sz="2000" kern="100" dirty="0">
                <a:effectLst/>
                <a:latin typeface="宋体" panose="02010600030101010101" pitchFamily="2" charset="-122"/>
                <a:ea typeface="宋体" panose="02010600030101010101" pitchFamily="2" charset="-122"/>
              </a:rPr>
              <a:t>情况一：中间人小张找到某国企，需求</a:t>
            </a:r>
            <a:r>
              <a:rPr lang="en-US" altLang="zh-CN" sz="2000" kern="100" dirty="0">
                <a:effectLst/>
                <a:latin typeface="宋体" panose="02010600030101010101" pitchFamily="2" charset="-122"/>
                <a:ea typeface="宋体" panose="02010600030101010101" pitchFamily="2" charset="-122"/>
              </a:rPr>
              <a:t>2000w</a:t>
            </a:r>
            <a:r>
              <a:rPr lang="zh-CN" altLang="en-US" sz="2000" kern="100" dirty="0">
                <a:effectLst/>
                <a:latin typeface="宋体" panose="02010600030101010101" pitchFamily="2" charset="-122"/>
                <a:ea typeface="宋体" panose="02010600030101010101" pitchFamily="2" charset="-122"/>
              </a:rPr>
              <a:t>，能接受</a:t>
            </a:r>
            <a:r>
              <a:rPr lang="en-US" altLang="zh-CN" sz="2000" kern="100" dirty="0">
                <a:effectLst/>
                <a:latin typeface="宋体" panose="02010600030101010101" pitchFamily="2" charset="-122"/>
                <a:ea typeface="宋体" panose="02010600030101010101" pitchFamily="2" charset="-122"/>
              </a:rPr>
              <a:t>12%</a:t>
            </a:r>
            <a:r>
              <a:rPr lang="zh-CN" altLang="en-US" sz="2000" kern="100" dirty="0">
                <a:effectLst/>
                <a:latin typeface="宋体" panose="02010600030101010101" pitchFamily="2" charset="-122"/>
                <a:ea typeface="宋体" panose="02010600030101010101" pitchFamily="2" charset="-122"/>
              </a:rPr>
              <a:t>，现在作到</a:t>
            </a:r>
            <a:r>
              <a:rPr lang="en-US" altLang="zh-CN" sz="2000" kern="100" dirty="0">
                <a:effectLst/>
                <a:latin typeface="宋体" panose="02010600030101010101" pitchFamily="2" charset="-122"/>
                <a:ea typeface="宋体" panose="02010600030101010101" pitchFamily="2" charset="-122"/>
              </a:rPr>
              <a:t>3500w</a:t>
            </a:r>
            <a:r>
              <a:rPr lang="zh-CN" altLang="en-US" sz="2000" kern="100" dirty="0">
                <a:effectLst/>
                <a:latin typeface="宋体" panose="02010600030101010101" pitchFamily="2" charset="-122"/>
                <a:ea typeface="宋体" panose="02010600030101010101" pitchFamily="2" charset="-122"/>
              </a:rPr>
              <a:t>，</a:t>
            </a:r>
            <a:r>
              <a:rPr lang="en-US" altLang="zh-CN" sz="2000" kern="100" dirty="0">
                <a:effectLst/>
                <a:latin typeface="宋体" panose="02010600030101010101" pitchFamily="2" charset="-122"/>
                <a:ea typeface="宋体" panose="02010600030101010101" pitchFamily="2" charset="-122"/>
              </a:rPr>
              <a:t>5%</a:t>
            </a:r>
            <a:r>
              <a:rPr lang="zh-CN" altLang="en-US" sz="2000" kern="100" dirty="0">
                <a:effectLst/>
                <a:latin typeface="宋体" panose="02010600030101010101" pitchFamily="2" charset="-122"/>
                <a:ea typeface="宋体" panose="02010600030101010101" pitchFamily="2" charset="-122"/>
              </a:rPr>
              <a:t>，但其中</a:t>
            </a:r>
            <a:r>
              <a:rPr lang="en-US" altLang="zh-CN" sz="2000" kern="100" dirty="0">
                <a:effectLst/>
                <a:latin typeface="宋体" panose="02010600030101010101" pitchFamily="2" charset="-122"/>
                <a:ea typeface="宋体" panose="02010600030101010101" pitchFamily="2" charset="-122"/>
              </a:rPr>
              <a:t>1000w</a:t>
            </a:r>
            <a:r>
              <a:rPr lang="zh-CN" altLang="en-US" sz="2000" kern="100" dirty="0">
                <a:effectLst/>
                <a:latin typeface="宋体" panose="02010600030101010101" pitchFamily="2" charset="-122"/>
                <a:ea typeface="宋体" panose="02010600030101010101" pitchFamily="2" charset="-122"/>
              </a:rPr>
              <a:t>要指定接收不良，等于：实际用款</a:t>
            </a:r>
            <a:r>
              <a:rPr lang="en-US" altLang="zh-CN" sz="2000" kern="100" dirty="0">
                <a:effectLst/>
                <a:latin typeface="宋体" panose="02010600030101010101" pitchFamily="2" charset="-122"/>
                <a:ea typeface="宋体" panose="02010600030101010101" pitchFamily="2" charset="-122"/>
              </a:rPr>
              <a:t>2500w</a:t>
            </a:r>
            <a:r>
              <a:rPr lang="zh-CN" altLang="en-US" sz="2000" kern="100" dirty="0">
                <a:effectLst/>
                <a:latin typeface="宋体" panose="02010600030101010101" pitchFamily="2" charset="-122"/>
                <a:ea typeface="宋体" panose="02010600030101010101" pitchFamily="2" charset="-122"/>
              </a:rPr>
              <a:t>，但背负债务</a:t>
            </a:r>
            <a:r>
              <a:rPr lang="en-US" altLang="zh-CN" sz="2000" kern="100" dirty="0">
                <a:effectLst/>
                <a:latin typeface="宋体" panose="02010600030101010101" pitchFamily="2" charset="-122"/>
                <a:ea typeface="宋体" panose="02010600030101010101" pitchFamily="2" charset="-122"/>
              </a:rPr>
              <a:t>3500w</a:t>
            </a:r>
            <a:r>
              <a:rPr lang="zh-CN" altLang="en-US" sz="2000" kern="100" dirty="0">
                <a:effectLst/>
                <a:latin typeface="宋体" panose="02010600030101010101" pitchFamily="2" charset="-122"/>
                <a:ea typeface="宋体" panose="02010600030101010101" pitchFamily="2" charset="-122"/>
              </a:rPr>
              <a:t>，每年利息</a:t>
            </a:r>
            <a:r>
              <a:rPr lang="en-US" altLang="zh-CN" sz="2000" kern="100" dirty="0">
                <a:effectLst/>
                <a:latin typeface="宋体" panose="02010600030101010101" pitchFamily="2" charset="-122"/>
                <a:ea typeface="宋体" panose="02010600030101010101" pitchFamily="2" charset="-122"/>
              </a:rPr>
              <a:t>175w</a:t>
            </a:r>
            <a:r>
              <a:rPr lang="zh-CN" altLang="en-US" sz="2000" kern="100" dirty="0">
                <a:effectLst/>
                <a:latin typeface="宋体" panose="02010600030101010101" pitchFamily="2" charset="-122"/>
                <a:ea typeface="宋体" panose="02010600030101010101" pitchFamily="2" charset="-122"/>
              </a:rPr>
              <a:t>，加上不良一千万每年消化</a:t>
            </a:r>
            <a:r>
              <a:rPr lang="en-US" altLang="zh-CN" sz="2000" kern="100" dirty="0">
                <a:effectLst/>
                <a:latin typeface="宋体" panose="02010600030101010101" pitchFamily="2" charset="-122"/>
                <a:ea typeface="宋体" panose="02010600030101010101" pitchFamily="2" charset="-122"/>
              </a:rPr>
              <a:t>200w</a:t>
            </a:r>
            <a:r>
              <a:rPr lang="zh-CN" altLang="en-US" sz="2000" kern="100" dirty="0">
                <a:effectLst/>
                <a:latin typeface="宋体" panose="02010600030101010101" pitchFamily="2" charset="-122"/>
                <a:ea typeface="宋体" panose="02010600030101010101" pitchFamily="2" charset="-122"/>
              </a:rPr>
              <a:t>，等于每年负担</a:t>
            </a:r>
            <a:r>
              <a:rPr lang="en-US" altLang="zh-CN" sz="2000" kern="100" dirty="0">
                <a:effectLst/>
                <a:latin typeface="宋体" panose="02010600030101010101" pitchFamily="2" charset="-122"/>
                <a:ea typeface="宋体" panose="02010600030101010101" pitchFamily="2" charset="-122"/>
              </a:rPr>
              <a:t>375w</a:t>
            </a:r>
            <a:r>
              <a:rPr lang="zh-CN" altLang="en-US" sz="2000" kern="100" dirty="0">
                <a:effectLst/>
                <a:latin typeface="宋体" panose="02010600030101010101" pitchFamily="2" charset="-122"/>
                <a:ea typeface="宋体" panose="02010600030101010101" pitchFamily="2" charset="-122"/>
              </a:rPr>
              <a:t>，年化</a:t>
            </a:r>
            <a:r>
              <a:rPr lang="en-US" altLang="zh-CN" sz="2000" kern="100" dirty="0">
                <a:effectLst/>
                <a:latin typeface="宋体" panose="02010600030101010101" pitchFamily="2" charset="-122"/>
                <a:ea typeface="宋体" panose="02010600030101010101" pitchFamily="2" charset="-122"/>
              </a:rPr>
              <a:t>15%</a:t>
            </a:r>
            <a:r>
              <a:rPr lang="zh-CN" altLang="en-US" sz="2000" kern="100" dirty="0">
                <a:effectLst/>
                <a:latin typeface="宋体" panose="02010600030101010101" pitchFamily="2" charset="-122"/>
                <a:ea typeface="宋体" panose="02010600030101010101" pitchFamily="2" charset="-122"/>
              </a:rPr>
              <a:t>，但有些优惠条件，比如利息可以五年后一次性结清，以及其他承诺。</a:t>
            </a:r>
          </a:p>
          <a:p>
            <a:pPr algn="just"/>
            <a:r>
              <a:rPr lang="zh-CN" altLang="en-US" sz="2000" kern="100" dirty="0">
                <a:effectLst/>
                <a:latin typeface="宋体" panose="02010600030101010101" pitchFamily="2" charset="-122"/>
                <a:ea typeface="宋体" panose="02010600030101010101" pitchFamily="2" charset="-122"/>
              </a:rPr>
              <a:t>情况二：中间人小李承诺帮某国企置换</a:t>
            </a:r>
            <a:r>
              <a:rPr lang="en-US" altLang="zh-CN" sz="2000" kern="100" dirty="0">
                <a:effectLst/>
                <a:latin typeface="宋体" panose="02010600030101010101" pitchFamily="2" charset="-122"/>
                <a:ea typeface="宋体" panose="02010600030101010101" pitchFamily="2" charset="-122"/>
              </a:rPr>
              <a:t>2</a:t>
            </a:r>
            <a:r>
              <a:rPr lang="zh-CN" altLang="en-US" sz="2000" kern="100" dirty="0">
                <a:effectLst/>
                <a:latin typeface="宋体" panose="02010600030101010101" pitchFamily="2" charset="-122"/>
                <a:ea typeface="宋体" panose="02010600030101010101" pitchFamily="2" charset="-122"/>
              </a:rPr>
              <a:t>亿抵押借款，成本</a:t>
            </a:r>
            <a:r>
              <a:rPr lang="en-US" altLang="zh-CN" sz="2000" kern="100" dirty="0">
                <a:effectLst/>
                <a:latin typeface="宋体" panose="02010600030101010101" pitchFamily="2" charset="-122"/>
                <a:ea typeface="宋体" panose="02010600030101010101" pitchFamily="2" charset="-122"/>
              </a:rPr>
              <a:t>8%</a:t>
            </a:r>
            <a:r>
              <a:rPr lang="zh-CN" altLang="en-US" sz="2000" kern="100" dirty="0">
                <a:effectLst/>
                <a:latin typeface="宋体" panose="02010600030101010101" pitchFamily="2" charset="-122"/>
                <a:ea typeface="宋体" panose="02010600030101010101" pitchFamily="2" charset="-122"/>
              </a:rPr>
              <a:t>，降到</a:t>
            </a:r>
            <a:r>
              <a:rPr lang="en-US" altLang="zh-CN" sz="2000" kern="100" dirty="0">
                <a:effectLst/>
                <a:latin typeface="宋体" panose="02010600030101010101" pitchFamily="2" charset="-122"/>
                <a:ea typeface="宋体" panose="02010600030101010101" pitchFamily="2" charset="-122"/>
              </a:rPr>
              <a:t>6.5%</a:t>
            </a:r>
            <a:r>
              <a:rPr lang="zh-CN" altLang="en-US" sz="2000" kern="100" dirty="0">
                <a:effectLst/>
                <a:latin typeface="宋体" panose="02010600030101010101" pitchFamily="2" charset="-122"/>
                <a:ea typeface="宋体" panose="02010600030101010101" pitchFamily="2" charset="-122"/>
              </a:rPr>
              <a:t>，从别的银行置换到本行，每年降低利息</a:t>
            </a:r>
            <a:r>
              <a:rPr lang="en-US" altLang="zh-CN" sz="2000" kern="100" dirty="0">
                <a:effectLst/>
                <a:latin typeface="宋体" panose="02010600030101010101" pitchFamily="2" charset="-122"/>
                <a:ea typeface="宋体" panose="02010600030101010101" pitchFamily="2" charset="-122"/>
              </a:rPr>
              <a:t>1300w</a:t>
            </a:r>
            <a:r>
              <a:rPr lang="zh-CN" altLang="en-US" sz="2000" kern="100" dirty="0">
                <a:effectLst/>
                <a:latin typeface="宋体" panose="02010600030101010101" pitchFamily="2" charset="-122"/>
                <a:ea typeface="宋体" panose="02010600030101010101" pitchFamily="2" charset="-122"/>
              </a:rPr>
              <a:t>中有</a:t>
            </a:r>
            <a:r>
              <a:rPr lang="en-US" altLang="zh-CN" sz="2000" kern="100" dirty="0">
                <a:effectLst/>
                <a:latin typeface="宋体" panose="02010600030101010101" pitchFamily="2" charset="-122"/>
                <a:ea typeface="宋体" panose="02010600030101010101" pitchFamily="2" charset="-122"/>
              </a:rPr>
              <a:t>200w</a:t>
            </a:r>
            <a:r>
              <a:rPr lang="zh-CN" altLang="en-US" sz="2000" kern="100" dirty="0">
                <a:effectLst/>
                <a:latin typeface="宋体" panose="02010600030101010101" pitchFamily="2" charset="-122"/>
                <a:ea typeface="宋体" panose="02010600030101010101" pitchFamily="2" charset="-122"/>
              </a:rPr>
              <a:t>要处理前述那笔不良，但国企担心多承担债务可能被认为是国有资产流失，比时小李推荐一家信誉极佳担保公司，利息</a:t>
            </a:r>
            <a:r>
              <a:rPr lang="en-US" altLang="zh-CN" sz="2000" kern="100" dirty="0">
                <a:effectLst/>
                <a:latin typeface="宋体" panose="02010600030101010101" pitchFamily="2" charset="-122"/>
                <a:ea typeface="宋体" panose="02010600030101010101" pitchFamily="2" charset="-122"/>
              </a:rPr>
              <a:t>5%</a:t>
            </a:r>
            <a:r>
              <a:rPr lang="zh-CN" altLang="en-US" sz="2000" kern="100" dirty="0">
                <a:effectLst/>
                <a:latin typeface="宋体" panose="02010600030101010101" pitchFamily="2" charset="-122"/>
                <a:ea typeface="宋体" panose="02010600030101010101" pitchFamily="2" charset="-122"/>
              </a:rPr>
              <a:t>，担保费</a:t>
            </a:r>
            <a:r>
              <a:rPr lang="en-US" altLang="zh-CN" sz="2000" kern="100" dirty="0">
                <a:effectLst/>
                <a:latin typeface="宋体" panose="02010600030101010101" pitchFamily="2" charset="-122"/>
                <a:ea typeface="宋体" panose="02010600030101010101" pitchFamily="2" charset="-122"/>
              </a:rPr>
              <a:t>1.5%</a:t>
            </a:r>
            <a:r>
              <a:rPr lang="zh-CN" altLang="en-US" sz="2000" kern="100" dirty="0">
                <a:effectLst/>
                <a:latin typeface="宋体" panose="02010600030101010101" pitchFamily="2" charset="-122"/>
                <a:ea typeface="宋体" panose="02010600030101010101" pitchFamily="2" charset="-122"/>
              </a:rPr>
              <a:t>，共计</a:t>
            </a:r>
            <a:r>
              <a:rPr lang="en-US" altLang="zh-CN" sz="2000" kern="100" dirty="0">
                <a:effectLst/>
                <a:latin typeface="宋体" panose="02010600030101010101" pitchFamily="2" charset="-122"/>
                <a:ea typeface="宋体" panose="02010600030101010101" pitchFamily="2" charset="-122"/>
              </a:rPr>
              <a:t>6.5%</a:t>
            </a:r>
            <a:r>
              <a:rPr lang="zh-CN" altLang="en-US" sz="2000" kern="100" dirty="0">
                <a:effectLst/>
                <a:latin typeface="宋体" panose="02010600030101010101" pitchFamily="2" charset="-122"/>
                <a:ea typeface="宋体" panose="02010600030101010101" pitchFamily="2" charset="-122"/>
              </a:rPr>
              <a:t>，总体下来各方都受益。</a:t>
            </a:r>
          </a:p>
        </p:txBody>
      </p:sp>
    </p:spTree>
    <p:extLst>
      <p:ext uri="{BB962C8B-B14F-4D97-AF65-F5344CB8AC3E}">
        <p14:creationId xmlns:p14="http://schemas.microsoft.com/office/powerpoint/2010/main" val="3436604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normAutofit/>
          </a:bodyPr>
          <a:lstStyle/>
          <a:p>
            <a:r>
              <a:rPr kumimoji="1" lang="zh-CN" altLang="en-US" dirty="0"/>
              <a:t>案例引入</a:t>
            </a:r>
            <a:r>
              <a:rPr kumimoji="1" lang="en-US" altLang="zh-CN" dirty="0"/>
              <a:t>14</a:t>
            </a:r>
            <a:r>
              <a:rPr kumimoji="1" lang="zh-CN" altLang="en-US" dirty="0"/>
              <a:t>：浦发银行投资亏损</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35</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近日， 浦发银行披露</a:t>
            </a:r>
            <a:r>
              <a:rPr lang="en-US" altLang="zh-CN" sz="2000" kern="100" dirty="0">
                <a:effectLst/>
                <a:latin typeface="宋体" panose="02010600030101010101" pitchFamily="2" charset="-122"/>
                <a:ea typeface="宋体" panose="02010600030101010101" pitchFamily="2" charset="-122"/>
              </a:rPr>
              <a:t>2024</a:t>
            </a:r>
            <a:r>
              <a:rPr lang="zh-CN" altLang="en-US" sz="2000" kern="100" dirty="0">
                <a:effectLst/>
                <a:latin typeface="宋体" panose="02010600030101010101" pitchFamily="2" charset="-122"/>
                <a:ea typeface="宋体" panose="02010600030101010101" pitchFamily="2" charset="-122"/>
              </a:rPr>
              <a:t>年半年报。上半年，浦发银行营业收入同比下降</a:t>
            </a:r>
            <a:r>
              <a:rPr lang="en-US" altLang="zh-CN" sz="2000" kern="100" dirty="0">
                <a:effectLst/>
                <a:latin typeface="宋体" panose="02010600030101010101" pitchFamily="2" charset="-122"/>
                <a:ea typeface="宋体" panose="02010600030101010101" pitchFamily="2" charset="-122"/>
              </a:rPr>
              <a:t>3.27%</a:t>
            </a:r>
            <a:r>
              <a:rPr lang="zh-CN" altLang="en-US" sz="2000" kern="100" dirty="0">
                <a:effectLst/>
                <a:latin typeface="宋体" panose="02010600030101010101" pitchFamily="2" charset="-122"/>
                <a:ea typeface="宋体" panose="02010600030101010101" pitchFamily="2" charset="-122"/>
              </a:rPr>
              <a:t>至</a:t>
            </a:r>
            <a:r>
              <a:rPr lang="en-US" altLang="zh-CN" sz="2000" kern="100" dirty="0">
                <a:effectLst/>
                <a:latin typeface="宋体" panose="02010600030101010101" pitchFamily="2" charset="-122"/>
                <a:ea typeface="宋体" panose="02010600030101010101" pitchFamily="2" charset="-122"/>
              </a:rPr>
              <a:t>882</a:t>
            </a:r>
            <a:r>
              <a:rPr lang="zh-CN" altLang="en-US" sz="2000" kern="100" dirty="0">
                <a:effectLst/>
                <a:latin typeface="宋体" panose="02010600030101010101" pitchFamily="2" charset="-122"/>
                <a:ea typeface="宋体" panose="02010600030101010101" pitchFamily="2" charset="-122"/>
              </a:rPr>
              <a:t>亿，净利润同比增长</a:t>
            </a:r>
            <a:r>
              <a:rPr lang="en-US" altLang="zh-CN" sz="2000" kern="100" dirty="0">
                <a:effectLst/>
                <a:latin typeface="宋体" panose="02010600030101010101" pitchFamily="2" charset="-122"/>
                <a:ea typeface="宋体" panose="02010600030101010101" pitchFamily="2" charset="-122"/>
              </a:rPr>
              <a:t>16.64%</a:t>
            </a:r>
            <a:r>
              <a:rPr lang="zh-CN" altLang="en-US" sz="2000" kern="100" dirty="0">
                <a:effectLst/>
                <a:latin typeface="宋体" panose="02010600030101010101" pitchFamily="2" charset="-122"/>
                <a:ea typeface="宋体" panose="02010600030101010101" pitchFamily="2" charset="-122"/>
              </a:rPr>
              <a:t>至</a:t>
            </a:r>
            <a:r>
              <a:rPr lang="en-US" altLang="zh-CN" sz="2000" kern="100" dirty="0">
                <a:effectLst/>
                <a:latin typeface="宋体" panose="02010600030101010101" pitchFamily="2" charset="-122"/>
                <a:ea typeface="宋体" panose="02010600030101010101" pitchFamily="2" charset="-122"/>
              </a:rPr>
              <a:t>270</a:t>
            </a:r>
            <a:r>
              <a:rPr lang="zh-CN" altLang="en-US" sz="2000" kern="100" dirty="0">
                <a:effectLst/>
                <a:latin typeface="宋体" panose="02010600030101010101" pitchFamily="2" charset="-122"/>
                <a:ea typeface="宋体" panose="02010600030101010101" pitchFamily="2" charset="-122"/>
              </a:rPr>
              <a:t>亿，增利不增收。据梳理，浦发银行利息净收入、非利息净收入双双缩减，其中贵金属投资亏损扩大，由上年同期的亏损</a:t>
            </a:r>
            <a:r>
              <a:rPr lang="en-US" altLang="zh-CN" sz="2000" kern="100" dirty="0">
                <a:effectLst/>
                <a:latin typeface="宋体" panose="02010600030101010101" pitchFamily="2" charset="-122"/>
                <a:ea typeface="宋体" panose="02010600030101010101" pitchFamily="2" charset="-122"/>
              </a:rPr>
              <a:t>43</a:t>
            </a:r>
            <a:r>
              <a:rPr lang="zh-CN" altLang="en-US" sz="2000" kern="100" dirty="0">
                <a:effectLst/>
                <a:latin typeface="宋体" panose="02010600030101010101" pitchFamily="2" charset="-122"/>
                <a:ea typeface="宋体" panose="02010600030101010101" pitchFamily="2" charset="-122"/>
              </a:rPr>
              <a:t>亿增至亏损</a:t>
            </a:r>
            <a:r>
              <a:rPr lang="en-US" altLang="zh-CN" sz="2000" kern="100" dirty="0">
                <a:effectLst/>
                <a:latin typeface="宋体" panose="02010600030101010101" pitchFamily="2" charset="-122"/>
                <a:ea typeface="宋体" panose="02010600030101010101" pitchFamily="2" charset="-122"/>
              </a:rPr>
              <a:t>126</a:t>
            </a:r>
            <a:r>
              <a:rPr lang="zh-CN" altLang="en-US" sz="2000" kern="100" dirty="0">
                <a:effectLst/>
                <a:latin typeface="宋体" panose="02010600030101010101" pitchFamily="2" charset="-122"/>
                <a:ea typeface="宋体" panose="02010600030101010101" pitchFamily="2" charset="-122"/>
              </a:rPr>
              <a:t>亿，“拖累”整体投资损益下降</a:t>
            </a:r>
            <a:r>
              <a:rPr lang="en-US" altLang="zh-CN" sz="2000" kern="100" dirty="0">
                <a:effectLst/>
                <a:latin typeface="宋体" panose="02010600030101010101" pitchFamily="2" charset="-122"/>
                <a:ea typeface="宋体" panose="02010600030101010101" pitchFamily="2" charset="-122"/>
              </a:rPr>
              <a:t>6%</a:t>
            </a:r>
            <a:r>
              <a:rPr lang="zh-CN" altLang="en-US" sz="2000" kern="100" dirty="0">
                <a:effectLst/>
                <a:latin typeface="宋体" panose="02010600030101010101" pitchFamily="2" charset="-122"/>
                <a:ea typeface="宋体" panose="02010600030101010101" pitchFamily="2" charset="-122"/>
              </a:rPr>
              <a:t>。此前，浦发银行贵金属投资已连亏两年。</a:t>
            </a:r>
            <a:endParaRPr lang="en-US" altLang="zh-CN" sz="2000" kern="100" dirty="0">
              <a:effectLst/>
              <a:latin typeface="宋体" panose="02010600030101010101" pitchFamily="2" charset="-122"/>
              <a:ea typeface="宋体" panose="02010600030101010101" pitchFamily="2" charset="-122"/>
            </a:endParaRPr>
          </a:p>
          <a:p>
            <a:pPr algn="just"/>
            <a:r>
              <a:rPr lang="zh-CN" altLang="en-US" sz="2000" kern="100" dirty="0">
                <a:effectLst/>
                <a:latin typeface="宋体" panose="02010600030101010101" pitchFamily="2" charset="-122"/>
                <a:ea typeface="宋体" panose="02010600030101010101" pitchFamily="2" charset="-122"/>
              </a:rPr>
              <a:t>浦发银行实现投资损益</a:t>
            </a:r>
            <a:r>
              <a:rPr lang="en-US" altLang="zh-CN" sz="2000" kern="100" dirty="0">
                <a:effectLst/>
                <a:latin typeface="宋体" panose="02010600030101010101" pitchFamily="2" charset="-122"/>
                <a:ea typeface="宋体" panose="02010600030101010101" pitchFamily="2" charset="-122"/>
              </a:rPr>
              <a:t>129.39</a:t>
            </a:r>
            <a:r>
              <a:rPr lang="zh-CN" altLang="en-US" sz="2000" kern="100" dirty="0">
                <a:effectLst/>
                <a:latin typeface="宋体" panose="02010600030101010101" pitchFamily="2" charset="-122"/>
                <a:ea typeface="宋体" panose="02010600030101010101" pitchFamily="2" charset="-122"/>
              </a:rPr>
              <a:t>亿元，同比下降</a:t>
            </a:r>
            <a:r>
              <a:rPr lang="en-US" altLang="zh-CN" sz="2000" kern="100" dirty="0">
                <a:effectLst/>
                <a:latin typeface="宋体" panose="02010600030101010101" pitchFamily="2" charset="-122"/>
                <a:ea typeface="宋体" panose="02010600030101010101" pitchFamily="2" charset="-122"/>
              </a:rPr>
              <a:t>5.95%</a:t>
            </a:r>
            <a:r>
              <a:rPr lang="zh-CN" altLang="en-US" sz="2000" kern="100" dirty="0">
                <a:effectLst/>
                <a:latin typeface="宋体" panose="02010600030101010101" pitchFamily="2" charset="-122"/>
                <a:ea typeface="宋体" panose="02010600030101010101" pitchFamily="2" charset="-122"/>
              </a:rPr>
              <a:t>。梳理可以发现，贵金属是其中唯一亏损的业务，且亏损大幅扩大。报告期内，浦发银行贵金属投资损益由上年同期的</a:t>
            </a:r>
            <a:r>
              <a:rPr lang="en-US" altLang="zh-CN" sz="2000" kern="100" dirty="0">
                <a:effectLst/>
                <a:latin typeface="宋体" panose="02010600030101010101" pitchFamily="2" charset="-122"/>
                <a:ea typeface="宋体" panose="02010600030101010101" pitchFamily="2" charset="-122"/>
              </a:rPr>
              <a:t>-42.7</a:t>
            </a:r>
            <a:r>
              <a:rPr lang="zh-CN" altLang="en-US" sz="2000" kern="100" dirty="0">
                <a:effectLst/>
                <a:latin typeface="宋体" panose="02010600030101010101" pitchFamily="2" charset="-122"/>
                <a:ea typeface="宋体" panose="02010600030101010101" pitchFamily="2" charset="-122"/>
              </a:rPr>
              <a:t>亿元变为</a:t>
            </a:r>
            <a:r>
              <a:rPr lang="en-US" altLang="zh-CN" sz="2000" kern="100" dirty="0">
                <a:effectLst/>
                <a:latin typeface="宋体" panose="02010600030101010101" pitchFamily="2" charset="-122"/>
                <a:ea typeface="宋体" panose="02010600030101010101" pitchFamily="2" charset="-122"/>
              </a:rPr>
              <a:t>-126.25</a:t>
            </a:r>
            <a:r>
              <a:rPr lang="zh-CN" altLang="en-US" sz="2000" kern="100" dirty="0">
                <a:effectLst/>
                <a:latin typeface="宋体" panose="02010600030101010101" pitchFamily="2" charset="-122"/>
                <a:ea typeface="宋体" panose="02010600030101010101" pitchFamily="2" charset="-122"/>
              </a:rPr>
              <a:t>亿元。</a:t>
            </a:r>
          </a:p>
        </p:txBody>
      </p:sp>
    </p:spTree>
    <p:extLst>
      <p:ext uri="{BB962C8B-B14F-4D97-AF65-F5344CB8AC3E}">
        <p14:creationId xmlns:p14="http://schemas.microsoft.com/office/powerpoint/2010/main" val="1740753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normAutofit/>
          </a:bodyPr>
          <a:lstStyle/>
          <a:p>
            <a:r>
              <a:rPr kumimoji="1" lang="zh-CN" altLang="en-US" dirty="0"/>
              <a:t>案例引入</a:t>
            </a:r>
            <a:r>
              <a:rPr kumimoji="1" lang="en-US" altLang="zh-CN" dirty="0"/>
              <a:t>14</a:t>
            </a:r>
            <a:r>
              <a:rPr kumimoji="1" lang="zh-CN" altLang="en-US" dirty="0"/>
              <a:t>：浦发银行投资亏损</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36</a:t>
            </a:fld>
            <a:endParaRPr kumimoji="1" lang="zh-CN" altLang="en-US"/>
          </a:p>
        </p:txBody>
      </p:sp>
      <p:pic>
        <p:nvPicPr>
          <p:cNvPr id="6" name="内容占位符 5">
            <a:extLst>
              <a:ext uri="{FF2B5EF4-FFF2-40B4-BE49-F238E27FC236}">
                <a16:creationId xmlns:a16="http://schemas.microsoft.com/office/drawing/2014/main" id="{6D7F3622-EEEB-8157-B76A-E90C2E19196B}"/>
              </a:ext>
            </a:extLst>
          </p:cNvPr>
          <p:cNvPicPr>
            <a:picLocks noGrp="1" noChangeAspect="1"/>
          </p:cNvPicPr>
          <p:nvPr>
            <p:ph sz="quarter" idx="11"/>
          </p:nvPr>
        </p:nvPicPr>
        <p:blipFill>
          <a:blip r:embed="rId2"/>
          <a:stretch>
            <a:fillRect/>
          </a:stretch>
        </p:blipFill>
        <p:spPr>
          <a:xfrm>
            <a:off x="1536569" y="1510952"/>
            <a:ext cx="8760134" cy="4493922"/>
          </a:xfrm>
        </p:spPr>
      </p:pic>
      <p:sp>
        <p:nvSpPr>
          <p:cNvPr id="7" name="文本框 6">
            <a:extLst>
              <a:ext uri="{FF2B5EF4-FFF2-40B4-BE49-F238E27FC236}">
                <a16:creationId xmlns:a16="http://schemas.microsoft.com/office/drawing/2014/main" id="{A2EEC395-4CF3-6554-5CD1-49EE18C8BD50}"/>
              </a:ext>
            </a:extLst>
          </p:cNvPr>
          <p:cNvSpPr txBox="1"/>
          <p:nvPr/>
        </p:nvSpPr>
        <p:spPr>
          <a:xfrm>
            <a:off x="1443617" y="3585735"/>
            <a:ext cx="8946037" cy="369332"/>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98398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normAutofit/>
          </a:bodyPr>
          <a:lstStyle/>
          <a:p>
            <a:r>
              <a:rPr kumimoji="1" lang="zh-CN" altLang="en-US" dirty="0"/>
              <a:t>案例引入</a:t>
            </a:r>
            <a:r>
              <a:rPr kumimoji="1" lang="en-US" altLang="zh-CN" dirty="0"/>
              <a:t>14</a:t>
            </a:r>
            <a:r>
              <a:rPr kumimoji="1" lang="zh-CN" altLang="en-US" dirty="0"/>
              <a:t>：浦发银行投资亏损</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37</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浦发银行贵金属公允价值变动损益有所增加，由上年同期的</a:t>
            </a:r>
            <a:r>
              <a:rPr lang="en-US" altLang="zh-CN" sz="2000" kern="100" dirty="0">
                <a:effectLst/>
                <a:latin typeface="宋体" panose="02010600030101010101" pitchFamily="2" charset="-122"/>
                <a:ea typeface="宋体" panose="02010600030101010101" pitchFamily="2" charset="-122"/>
              </a:rPr>
              <a:t>13.94</a:t>
            </a:r>
            <a:r>
              <a:rPr lang="zh-CN" altLang="en-US" sz="2000" kern="100" dirty="0">
                <a:effectLst/>
                <a:latin typeface="宋体" panose="02010600030101010101" pitchFamily="2" charset="-122"/>
                <a:ea typeface="宋体" panose="02010600030101010101" pitchFamily="2" charset="-122"/>
              </a:rPr>
              <a:t>亿元增长到</a:t>
            </a:r>
            <a:r>
              <a:rPr lang="en-US" altLang="zh-CN" sz="2000" kern="100" dirty="0">
                <a:effectLst/>
                <a:latin typeface="宋体" panose="02010600030101010101" pitchFamily="2" charset="-122"/>
                <a:ea typeface="宋体" panose="02010600030101010101" pitchFamily="2" charset="-122"/>
              </a:rPr>
              <a:t>23.04</a:t>
            </a:r>
            <a:r>
              <a:rPr lang="zh-CN" altLang="en-US" sz="2000" kern="100" dirty="0">
                <a:effectLst/>
                <a:latin typeface="宋体" panose="02010600030101010101" pitchFamily="2" charset="-122"/>
                <a:ea typeface="宋体" panose="02010600030101010101" pitchFamily="2" charset="-122"/>
              </a:rPr>
              <a:t>亿元，增幅</a:t>
            </a:r>
            <a:r>
              <a:rPr lang="en-US" altLang="zh-CN" sz="2000" kern="100" dirty="0">
                <a:effectLst/>
                <a:latin typeface="宋体" panose="02010600030101010101" pitchFamily="2" charset="-122"/>
                <a:ea typeface="宋体" panose="02010600030101010101" pitchFamily="2" charset="-122"/>
              </a:rPr>
              <a:t>65.28%</a:t>
            </a:r>
            <a:r>
              <a:rPr lang="zh-CN" altLang="en-US" sz="2000" kern="100" dirty="0">
                <a:effectLst/>
                <a:latin typeface="宋体" panose="02010600030101010101" pitchFamily="2" charset="-122"/>
                <a:ea typeface="宋体" panose="02010600030101010101" pitchFamily="2" charset="-122"/>
              </a:rPr>
              <a:t>。</a:t>
            </a:r>
            <a:endParaRPr lang="en-US" altLang="zh-CN" sz="2000" kern="100" dirty="0">
              <a:effectLst/>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AD4E7914-5300-28DF-2BA3-E518A51D3D93}"/>
              </a:ext>
            </a:extLst>
          </p:cNvPr>
          <p:cNvPicPr>
            <a:picLocks noChangeAspect="1"/>
          </p:cNvPicPr>
          <p:nvPr/>
        </p:nvPicPr>
        <p:blipFill>
          <a:blip r:embed="rId2"/>
          <a:stretch>
            <a:fillRect/>
          </a:stretch>
        </p:blipFill>
        <p:spPr>
          <a:xfrm>
            <a:off x="1786839" y="2695833"/>
            <a:ext cx="8296275" cy="3038475"/>
          </a:xfrm>
          <a:prstGeom prst="rect">
            <a:avLst/>
          </a:prstGeom>
        </p:spPr>
      </p:pic>
      <p:sp>
        <p:nvSpPr>
          <p:cNvPr id="7" name="文本框 6">
            <a:extLst>
              <a:ext uri="{FF2B5EF4-FFF2-40B4-BE49-F238E27FC236}">
                <a16:creationId xmlns:a16="http://schemas.microsoft.com/office/drawing/2014/main" id="{78321097-CE67-FD47-112E-A773F6AAB351}"/>
              </a:ext>
            </a:extLst>
          </p:cNvPr>
          <p:cNvSpPr txBox="1"/>
          <p:nvPr/>
        </p:nvSpPr>
        <p:spPr>
          <a:xfrm>
            <a:off x="1459124" y="3213507"/>
            <a:ext cx="8946037" cy="369332"/>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326725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normAutofit/>
          </a:bodyPr>
          <a:lstStyle/>
          <a:p>
            <a:r>
              <a:rPr kumimoji="1" lang="zh-CN" altLang="en-US" dirty="0"/>
              <a:t>案例引入</a:t>
            </a:r>
            <a:r>
              <a:rPr kumimoji="1" lang="en-US" altLang="zh-CN" dirty="0"/>
              <a:t>14</a:t>
            </a:r>
            <a:r>
              <a:rPr kumimoji="1" lang="zh-CN" altLang="en-US" dirty="0"/>
              <a:t>：浦发银行投资亏损</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38</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股票市场行情不好，但是黄金市场上半年是大牛市行情，上半年黄金涨幅</a:t>
            </a:r>
            <a:r>
              <a:rPr lang="en-US" altLang="zh-CN" sz="2000" kern="100" dirty="0">
                <a:effectLst/>
                <a:latin typeface="宋体" panose="02010600030101010101" pitchFamily="2" charset="-122"/>
                <a:ea typeface="宋体" panose="02010600030101010101" pitchFamily="2" charset="-122"/>
              </a:rPr>
              <a:t>12%</a:t>
            </a:r>
          </a:p>
          <a:p>
            <a:pPr algn="just"/>
            <a:r>
              <a:rPr lang="zh-CN" altLang="en-US" sz="2000" kern="100" dirty="0">
                <a:effectLst/>
                <a:latin typeface="宋体" panose="02010600030101010101" pitchFamily="2" charset="-122"/>
                <a:ea typeface="宋体" panose="02010600030101010101" pitchFamily="2" charset="-122"/>
              </a:rPr>
              <a:t>一家银行是如何在黄金持有浮盈</a:t>
            </a:r>
            <a:r>
              <a:rPr lang="en-US" altLang="zh-CN" sz="2000" kern="100" dirty="0">
                <a:effectLst/>
                <a:latin typeface="宋体" panose="02010600030101010101" pitchFamily="2" charset="-122"/>
                <a:ea typeface="宋体" panose="02010600030101010101" pitchFamily="2" charset="-122"/>
              </a:rPr>
              <a:t>23</a:t>
            </a:r>
            <a:r>
              <a:rPr lang="zh-CN" altLang="en-US" sz="2000" kern="100" dirty="0">
                <a:effectLst/>
                <a:latin typeface="宋体" panose="02010600030101010101" pitchFamily="2" charset="-122"/>
                <a:ea typeface="宋体" panose="02010600030101010101" pitchFamily="2" charset="-122"/>
              </a:rPr>
              <a:t>亿的同时，又同时产生了</a:t>
            </a:r>
            <a:r>
              <a:rPr lang="en-US" altLang="zh-CN" sz="2000" kern="100" dirty="0">
                <a:effectLst/>
                <a:latin typeface="宋体" panose="02010600030101010101" pitchFamily="2" charset="-122"/>
                <a:ea typeface="宋体" panose="02010600030101010101" pitchFamily="2" charset="-122"/>
              </a:rPr>
              <a:t>126</a:t>
            </a:r>
            <a:r>
              <a:rPr lang="zh-CN" altLang="en-US" sz="2000" kern="100" dirty="0">
                <a:effectLst/>
                <a:latin typeface="宋体" panose="02010600030101010101" pitchFamily="2" charset="-122"/>
                <a:ea typeface="宋体" panose="02010600030101010101" pitchFamily="2" charset="-122"/>
              </a:rPr>
              <a:t>亿元的投资损失呢？</a:t>
            </a:r>
            <a:endParaRPr lang="en-US" altLang="zh-CN" sz="2000" kern="100" dirty="0">
              <a:effectLst/>
              <a:latin typeface="宋体" panose="02010600030101010101" pitchFamily="2" charset="-122"/>
              <a:ea typeface="宋体" panose="02010600030101010101" pitchFamily="2" charset="-122"/>
            </a:endParaRPr>
          </a:p>
          <a:p>
            <a:pPr algn="just"/>
            <a:r>
              <a:rPr lang="zh-CN" altLang="en-US" sz="2000" kern="100" dirty="0">
                <a:effectLst/>
                <a:latin typeface="宋体" panose="02010600030101010101" pitchFamily="2" charset="-122"/>
                <a:ea typeface="宋体" panose="02010600030101010101" pitchFamily="2" charset="-122"/>
              </a:rPr>
              <a:t>两个可能：</a:t>
            </a:r>
            <a:endParaRPr lang="en-US" altLang="zh-CN" sz="2000" kern="100" dirty="0">
              <a:effectLst/>
              <a:latin typeface="宋体" panose="02010600030101010101" pitchFamily="2" charset="-122"/>
              <a:ea typeface="宋体" panose="02010600030101010101" pitchFamily="2" charset="-122"/>
            </a:endParaRPr>
          </a:p>
          <a:p>
            <a:pPr marL="800100" lvl="2" algn="just">
              <a:lnSpc>
                <a:spcPct val="150000"/>
              </a:lnSpc>
              <a:spcBef>
                <a:spcPts val="1000"/>
              </a:spcBef>
              <a:buFont typeface="Wingdings" pitchFamily="2" charset="2"/>
              <a:buChar char="Ø"/>
            </a:pPr>
            <a:r>
              <a:rPr lang="en-US" altLang="zh-CN"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latin typeface="宋体" panose="02010600030101010101" pitchFamily="2" charset="-122"/>
                <a:ea typeface="宋体" panose="02010600030101010101" pitchFamily="2" charset="-122"/>
                <a:cs typeface="Times New Roman" panose="02020603050405020304" pitchFamily="18" charset="0"/>
              </a:rPr>
              <a:t>、频繁短线交易贵金属，然后每次都做错。每次都是反向</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800100" lvl="2" algn="just">
              <a:lnSpc>
                <a:spcPct val="150000"/>
              </a:lnSpc>
              <a:spcBef>
                <a:spcPts val="1000"/>
              </a:spcBef>
              <a:buFont typeface="Wingdings" pitchFamily="2" charset="2"/>
              <a:buChar char="Ø"/>
            </a:pPr>
            <a:r>
              <a:rPr lang="en-US" altLang="zh-CN"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latin typeface="宋体" panose="02010600030101010101" pitchFamily="2" charset="-122"/>
                <a:ea typeface="宋体" panose="02010600030101010101" pitchFamily="2" charset="-122"/>
                <a:cs typeface="Times New Roman" panose="02020603050405020304" pitchFamily="18" charset="0"/>
              </a:rPr>
              <a:t>、要么是卖空了黄金。</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lgn="just"/>
            <a:endParaRPr lang="en-US"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05185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normAutofit/>
          </a:bodyPr>
          <a:lstStyle/>
          <a:p>
            <a:r>
              <a:rPr kumimoji="1" lang="zh-CN" altLang="en-US" dirty="0"/>
              <a:t>案例引入</a:t>
            </a:r>
            <a:r>
              <a:rPr kumimoji="1" lang="en-US" altLang="zh-CN" dirty="0"/>
              <a:t>14</a:t>
            </a:r>
            <a:r>
              <a:rPr kumimoji="1" lang="zh-CN" altLang="en-US" dirty="0"/>
              <a:t>：浦发银行投资亏损</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39</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股票市场行情不好，但是黄金市场上半年是大牛市行情，上半年黄金涨幅</a:t>
            </a:r>
            <a:r>
              <a:rPr lang="en-US" altLang="zh-CN" sz="2000" kern="100" dirty="0">
                <a:effectLst/>
                <a:latin typeface="宋体" panose="02010600030101010101" pitchFamily="2" charset="-122"/>
                <a:ea typeface="宋体" panose="02010600030101010101" pitchFamily="2" charset="-122"/>
              </a:rPr>
              <a:t>12%</a:t>
            </a:r>
          </a:p>
          <a:p>
            <a:pPr algn="just"/>
            <a:r>
              <a:rPr lang="zh-CN" altLang="en-US" sz="2000" kern="100" dirty="0">
                <a:effectLst/>
                <a:latin typeface="宋体" panose="02010600030101010101" pitchFamily="2" charset="-122"/>
                <a:ea typeface="宋体" panose="02010600030101010101" pitchFamily="2" charset="-122"/>
              </a:rPr>
              <a:t>一家银行是如何在黄金持有浮盈</a:t>
            </a:r>
            <a:r>
              <a:rPr lang="en-US" altLang="zh-CN" sz="2000" kern="100" dirty="0">
                <a:effectLst/>
                <a:latin typeface="宋体" panose="02010600030101010101" pitchFamily="2" charset="-122"/>
                <a:ea typeface="宋体" panose="02010600030101010101" pitchFamily="2" charset="-122"/>
              </a:rPr>
              <a:t>23</a:t>
            </a:r>
            <a:r>
              <a:rPr lang="zh-CN" altLang="en-US" sz="2000" kern="100" dirty="0">
                <a:effectLst/>
                <a:latin typeface="宋体" panose="02010600030101010101" pitchFamily="2" charset="-122"/>
                <a:ea typeface="宋体" panose="02010600030101010101" pitchFamily="2" charset="-122"/>
              </a:rPr>
              <a:t>亿的同时，又同时产生了</a:t>
            </a:r>
            <a:r>
              <a:rPr lang="en-US" altLang="zh-CN" sz="2000" kern="100" dirty="0">
                <a:effectLst/>
                <a:latin typeface="宋体" panose="02010600030101010101" pitchFamily="2" charset="-122"/>
                <a:ea typeface="宋体" panose="02010600030101010101" pitchFamily="2" charset="-122"/>
              </a:rPr>
              <a:t>126</a:t>
            </a:r>
            <a:r>
              <a:rPr lang="zh-CN" altLang="en-US" sz="2000" kern="100" dirty="0">
                <a:effectLst/>
                <a:latin typeface="宋体" panose="02010600030101010101" pitchFamily="2" charset="-122"/>
                <a:ea typeface="宋体" panose="02010600030101010101" pitchFamily="2" charset="-122"/>
              </a:rPr>
              <a:t>亿元的投资损失呢？</a:t>
            </a:r>
            <a:endParaRPr lang="en-US" altLang="zh-CN" sz="2000" kern="100" dirty="0">
              <a:effectLst/>
              <a:latin typeface="宋体" panose="02010600030101010101" pitchFamily="2" charset="-122"/>
              <a:ea typeface="宋体" panose="02010600030101010101" pitchFamily="2" charset="-122"/>
            </a:endParaRPr>
          </a:p>
          <a:p>
            <a:pPr algn="just"/>
            <a:r>
              <a:rPr lang="zh-CN" altLang="en-US" sz="2000" kern="100" dirty="0">
                <a:effectLst/>
                <a:latin typeface="宋体" panose="02010600030101010101" pitchFamily="2" charset="-122"/>
                <a:ea typeface="宋体" panose="02010600030101010101" pitchFamily="2" charset="-122"/>
              </a:rPr>
              <a:t>两个可能：</a:t>
            </a:r>
            <a:endParaRPr lang="en-US" altLang="zh-CN" sz="2000" kern="100" dirty="0">
              <a:effectLst/>
              <a:latin typeface="宋体" panose="02010600030101010101" pitchFamily="2" charset="-122"/>
              <a:ea typeface="宋体" panose="02010600030101010101" pitchFamily="2" charset="-122"/>
            </a:endParaRPr>
          </a:p>
          <a:p>
            <a:pPr marL="800100" lvl="2" algn="just">
              <a:lnSpc>
                <a:spcPct val="150000"/>
              </a:lnSpc>
              <a:spcBef>
                <a:spcPts val="1000"/>
              </a:spcBef>
            </a:pPr>
            <a:r>
              <a:rPr lang="en-US" altLang="zh-CN"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latin typeface="宋体" panose="02010600030101010101" pitchFamily="2" charset="-122"/>
                <a:ea typeface="宋体" panose="02010600030101010101" pitchFamily="2" charset="-122"/>
                <a:cs typeface="Times New Roman" panose="02020603050405020304" pitchFamily="18" charset="0"/>
              </a:rPr>
              <a:t>、频繁短线交易贵金属，然后每次都做错。每次都是反向</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800100" lvl="2" algn="just">
              <a:lnSpc>
                <a:spcPct val="150000"/>
              </a:lnSpc>
              <a:spcBef>
                <a:spcPts val="1000"/>
              </a:spcBef>
            </a:pPr>
            <a:r>
              <a:rPr lang="en-US" altLang="zh-CN"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latin typeface="宋体" panose="02010600030101010101" pitchFamily="2" charset="-122"/>
                <a:ea typeface="宋体" panose="02010600030101010101" pitchFamily="2" charset="-122"/>
                <a:cs typeface="Times New Roman" panose="02020603050405020304" pitchFamily="18" charset="0"/>
              </a:rPr>
              <a:t>、要么是卖空了黄金。</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lgn="just"/>
            <a:endParaRPr lang="en-US"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2225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：资产负债表衰退</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4</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515600" cy="4621212"/>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资产负债表衰退理论认为，当资产价格暴跌导致私人部门资产负债表恶化时，私人部门会转而追求负债最小化，借贷意愿降低，货币政策因此失去效力，进而导致经济陷入持久衰退。美国和日本都曾经历过资产负债表衰退。</a:t>
            </a:r>
            <a:endParaRPr lang="en-US" altLang="zh-CN" sz="2000" kern="100" dirty="0">
              <a:effectLst/>
              <a:latin typeface="宋体" panose="02010600030101010101" pitchFamily="2" charset="-122"/>
              <a:ea typeface="宋体" panose="02010600030101010101" pitchFamily="2" charset="-122"/>
            </a:endParaRPr>
          </a:p>
          <a:p>
            <a:pPr algn="just"/>
            <a:r>
              <a:rPr lang="zh-CN" altLang="en-US" sz="2000" kern="100" dirty="0">
                <a:latin typeface="宋体" panose="02010600030101010101" pitchFamily="2" charset="-122"/>
                <a:ea typeface="宋体" panose="02010600030101010101" pitchFamily="2" charset="-122"/>
              </a:rPr>
              <a:t>资产负债表衰退情况下，财政政策更为重要。</a:t>
            </a:r>
            <a:endParaRPr lang="zh-CN"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06587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normAutofit/>
          </a:bodyPr>
          <a:lstStyle/>
          <a:p>
            <a:r>
              <a:rPr kumimoji="1" lang="zh-CN" altLang="en-US" dirty="0"/>
              <a:t>案例引入</a:t>
            </a:r>
            <a:r>
              <a:rPr kumimoji="1" lang="en-US" altLang="zh-CN"/>
              <a:t>14</a:t>
            </a:r>
            <a:r>
              <a:rPr kumimoji="1" lang="zh-CN" altLang="en-US"/>
              <a:t>：</a:t>
            </a:r>
            <a:r>
              <a:rPr kumimoji="1" lang="zh-CN" altLang="en-US" dirty="0"/>
              <a:t>浦发银行投资亏损</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40</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5188417"/>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这家银行因为卖空贵金属的金融负债是</a:t>
            </a:r>
            <a:r>
              <a:rPr lang="en-US" altLang="zh-CN" sz="2000" kern="100" dirty="0">
                <a:effectLst/>
                <a:latin typeface="宋体" panose="02010600030101010101" pitchFamily="2" charset="-122"/>
                <a:ea typeface="宋体" panose="02010600030101010101" pitchFamily="2" charset="-122"/>
              </a:rPr>
              <a:t>72</a:t>
            </a:r>
            <a:r>
              <a:rPr lang="zh-CN" altLang="en-US" sz="2000" kern="100" dirty="0">
                <a:effectLst/>
                <a:latin typeface="宋体" panose="02010600030101010101" pitchFamily="2" charset="-122"/>
                <a:ea typeface="宋体" panose="02010600030101010101" pitchFamily="2" charset="-122"/>
              </a:rPr>
              <a:t>亿元，比年初增加了</a:t>
            </a:r>
            <a:r>
              <a:rPr lang="en-US" altLang="zh-CN" sz="2000" kern="100" dirty="0">
                <a:effectLst/>
                <a:latin typeface="宋体" panose="02010600030101010101" pitchFamily="2" charset="-122"/>
                <a:ea typeface="宋体" panose="02010600030101010101" pitchFamily="2" charset="-122"/>
              </a:rPr>
              <a:t>70</a:t>
            </a:r>
            <a:r>
              <a:rPr lang="zh-CN" altLang="en-US" sz="2000" kern="100" dirty="0">
                <a:effectLst/>
                <a:latin typeface="宋体" panose="02010600030101010101" pitchFamily="2" charset="-122"/>
                <a:ea typeface="宋体" panose="02010600030101010101" pitchFamily="2" charset="-122"/>
              </a:rPr>
              <a:t>亿元。</a:t>
            </a:r>
            <a:endParaRPr lang="en-US" altLang="zh-CN" sz="2000" kern="100" dirty="0">
              <a:effectLst/>
              <a:latin typeface="宋体" panose="02010600030101010101" pitchFamily="2" charset="-122"/>
              <a:ea typeface="宋体" panose="02010600030101010101" pitchFamily="2" charset="-122"/>
            </a:endParaRPr>
          </a:p>
          <a:p>
            <a:pPr algn="just"/>
            <a:r>
              <a:rPr lang="zh-CN" altLang="en-US" sz="2000" kern="100" dirty="0">
                <a:effectLst/>
                <a:latin typeface="宋体" panose="02010600030101010101" pitchFamily="2" charset="-122"/>
                <a:ea typeface="宋体" panose="02010600030101010101" pitchFamily="2" charset="-122"/>
              </a:rPr>
              <a:t>这家银行上半年持有</a:t>
            </a:r>
            <a:r>
              <a:rPr lang="en-US" altLang="zh-CN" sz="2000" kern="100" dirty="0">
                <a:effectLst/>
                <a:latin typeface="宋体" panose="02010600030101010101" pitchFamily="2" charset="-122"/>
                <a:ea typeface="宋体" panose="02010600030101010101" pitchFamily="2" charset="-122"/>
              </a:rPr>
              <a:t>100</a:t>
            </a:r>
            <a:r>
              <a:rPr lang="zh-CN" altLang="en-US" sz="2000" kern="100" dirty="0">
                <a:effectLst/>
                <a:latin typeface="宋体" panose="02010600030101010101" pitchFamily="2" charset="-122"/>
                <a:ea typeface="宋体" panose="02010600030101010101" pitchFamily="2" charset="-122"/>
              </a:rPr>
              <a:t>多亿黄金现货，同时大举做空黄金，因为金价上涨，这些空头头寸最终实现了百亿巨额投资损失。</a:t>
            </a:r>
            <a:endParaRPr lang="en-US" altLang="zh-CN" sz="2000" kern="100" dirty="0">
              <a:effectLst/>
              <a:latin typeface="宋体" panose="02010600030101010101" pitchFamily="2" charset="-122"/>
              <a:ea typeface="宋体" panose="02010600030101010101" pitchFamily="2" charset="-122"/>
            </a:endParaRPr>
          </a:p>
          <a:p>
            <a:pPr algn="just"/>
            <a:endParaRPr lang="en-US" altLang="zh-CN" sz="2000" kern="100" dirty="0">
              <a:latin typeface="宋体" panose="02010600030101010101" pitchFamily="2" charset="-122"/>
              <a:ea typeface="宋体" panose="02010600030101010101" pitchFamily="2" charset="-122"/>
            </a:endParaRPr>
          </a:p>
          <a:p>
            <a:pPr algn="just"/>
            <a:endParaRPr lang="en-US" altLang="zh-CN" sz="2000" kern="100" dirty="0">
              <a:effectLst/>
              <a:latin typeface="宋体" panose="02010600030101010101" pitchFamily="2" charset="-122"/>
              <a:ea typeface="宋体" panose="02010600030101010101" pitchFamily="2" charset="-122"/>
            </a:endParaRPr>
          </a:p>
          <a:p>
            <a:pPr algn="just"/>
            <a:endParaRPr lang="en-US" altLang="zh-CN" sz="2000" kern="100" dirty="0">
              <a:effectLst/>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8AC6CA7F-3504-DC5C-DFB0-362E0942B7B2}"/>
              </a:ext>
            </a:extLst>
          </p:cNvPr>
          <p:cNvPicPr>
            <a:picLocks noChangeAspect="1"/>
          </p:cNvPicPr>
          <p:nvPr/>
        </p:nvPicPr>
        <p:blipFill>
          <a:blip r:embed="rId2"/>
          <a:stretch>
            <a:fillRect/>
          </a:stretch>
        </p:blipFill>
        <p:spPr>
          <a:xfrm>
            <a:off x="2396498" y="3329150"/>
            <a:ext cx="6969924" cy="3247596"/>
          </a:xfrm>
          <a:prstGeom prst="rect">
            <a:avLst/>
          </a:prstGeom>
        </p:spPr>
      </p:pic>
      <p:sp>
        <p:nvSpPr>
          <p:cNvPr id="11" name="文本框 10">
            <a:extLst>
              <a:ext uri="{FF2B5EF4-FFF2-40B4-BE49-F238E27FC236}">
                <a16:creationId xmlns:a16="http://schemas.microsoft.com/office/drawing/2014/main" id="{7EAFA9FA-4C41-A41F-079B-07197C175B54}"/>
              </a:ext>
            </a:extLst>
          </p:cNvPr>
          <p:cNvSpPr txBox="1"/>
          <p:nvPr/>
        </p:nvSpPr>
        <p:spPr>
          <a:xfrm>
            <a:off x="1732175" y="4777947"/>
            <a:ext cx="8727650" cy="281363"/>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3347955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15</a:t>
            </a:r>
            <a:r>
              <a:rPr kumimoji="1" lang="zh-CN" altLang="en-US" dirty="0"/>
              <a:t>：欧元主权债券发行</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41</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172582" cy="4823293"/>
          </a:xfrm>
        </p:spPr>
        <p:txBody>
          <a:bodyPr>
            <a:normAutofit/>
          </a:bodyPr>
          <a:lstStyle/>
          <a:p>
            <a:pPr algn="just"/>
            <a:r>
              <a:rPr lang="zh-CN" altLang="en-US" sz="2000" kern="100" dirty="0">
                <a:ea typeface="宋体" panose="02010600030101010101" pitchFamily="2" charset="-122"/>
              </a:rPr>
              <a:t>据财政部网站</a:t>
            </a:r>
            <a:r>
              <a:rPr lang="en-US" altLang="zh-CN" sz="2000" kern="100" dirty="0">
                <a:ea typeface="宋体" panose="02010600030101010101" pitchFamily="2" charset="-122"/>
              </a:rPr>
              <a:t>9</a:t>
            </a:r>
            <a:r>
              <a:rPr lang="zh-CN" altLang="en-US" sz="2000" kern="100" dirty="0">
                <a:ea typeface="宋体" panose="02010600030101010101" pitchFamily="2" charset="-122"/>
              </a:rPr>
              <a:t>月</a:t>
            </a:r>
            <a:r>
              <a:rPr lang="en-US" altLang="zh-CN" sz="2000" kern="100" dirty="0">
                <a:ea typeface="宋体" panose="02010600030101010101" pitchFamily="2" charset="-122"/>
              </a:rPr>
              <a:t>9</a:t>
            </a:r>
            <a:r>
              <a:rPr lang="zh-CN" altLang="en-US" sz="2000" kern="100" dirty="0">
                <a:ea typeface="宋体" panose="02010600030101010101" pitchFamily="2" charset="-122"/>
              </a:rPr>
              <a:t>日消息，经国务院批准，财政部将于</a:t>
            </a:r>
            <a:r>
              <a:rPr lang="en-US" altLang="zh-CN" sz="2000" kern="100" dirty="0">
                <a:ea typeface="宋体" panose="02010600030101010101" pitchFamily="2" charset="-122"/>
              </a:rPr>
              <a:t>2024</a:t>
            </a:r>
            <a:r>
              <a:rPr lang="zh-CN" altLang="en-US" sz="2000" kern="100" dirty="0">
                <a:ea typeface="宋体" panose="02010600030101010101" pitchFamily="2" charset="-122"/>
              </a:rPr>
              <a:t>年</a:t>
            </a:r>
            <a:r>
              <a:rPr lang="en-US" altLang="zh-CN" sz="2000" kern="100" dirty="0">
                <a:ea typeface="宋体" panose="02010600030101010101" pitchFamily="2" charset="-122"/>
              </a:rPr>
              <a:t>9</a:t>
            </a:r>
            <a:r>
              <a:rPr lang="zh-CN" altLang="en-US" sz="2000" kern="100" dirty="0">
                <a:ea typeface="宋体" panose="02010600030101010101" pitchFamily="2" charset="-122"/>
              </a:rPr>
              <a:t>月</a:t>
            </a:r>
            <a:r>
              <a:rPr lang="en-US" altLang="zh-CN" sz="2000" kern="100" dirty="0">
                <a:ea typeface="宋体" panose="02010600030101010101" pitchFamily="2" charset="-122"/>
              </a:rPr>
              <a:t>23</a:t>
            </a:r>
            <a:r>
              <a:rPr lang="zh-CN" altLang="en-US" sz="2000" kern="100" dirty="0">
                <a:ea typeface="宋体" panose="02010600030101010101" pitchFamily="2" charset="-122"/>
              </a:rPr>
              <a:t>日当周在法国巴黎发行欧元主权债券，规模不超过</a:t>
            </a:r>
            <a:r>
              <a:rPr lang="en-US" altLang="zh-CN" sz="2000" kern="100" dirty="0">
                <a:ea typeface="宋体" panose="02010600030101010101" pitchFamily="2" charset="-122"/>
              </a:rPr>
              <a:t>20</a:t>
            </a:r>
            <a:r>
              <a:rPr lang="zh-CN" altLang="en-US" sz="2000" kern="100" dirty="0">
                <a:ea typeface="宋体" panose="02010600030101010101" pitchFamily="2" charset="-122"/>
              </a:rPr>
              <a:t>亿欧元。具体发行安排将于发行前另行公布。</a:t>
            </a:r>
            <a:endParaRPr lang="en-US" altLang="zh-CN" sz="2000" kern="100" dirty="0">
              <a:ea typeface="宋体" panose="02010600030101010101" pitchFamily="2" charset="-122"/>
            </a:endParaRPr>
          </a:p>
        </p:txBody>
      </p:sp>
    </p:spTree>
    <p:extLst>
      <p:ext uri="{BB962C8B-B14F-4D97-AF65-F5344CB8AC3E}">
        <p14:creationId xmlns:p14="http://schemas.microsoft.com/office/powerpoint/2010/main" val="4061951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15</a:t>
            </a:r>
            <a:r>
              <a:rPr kumimoji="1" lang="zh-CN" altLang="en-US" dirty="0"/>
              <a:t>：欧元主权债券发行</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42</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4823292"/>
          </a:xfrm>
        </p:spPr>
        <p:txBody>
          <a:bodyPr>
            <a:normAutofit/>
          </a:bodyPr>
          <a:lstStyle/>
          <a:p>
            <a:pPr algn="just"/>
            <a:r>
              <a:rPr lang="en-US" altLang="zh-CN" sz="2000" kern="100" dirty="0">
                <a:ea typeface="宋体" panose="02010600030101010101" pitchFamily="2" charset="-122"/>
              </a:rPr>
              <a:t>2019</a:t>
            </a:r>
            <a:r>
              <a:rPr lang="zh-CN" altLang="en-US" sz="2000" kern="100" dirty="0">
                <a:ea typeface="宋体" panose="02010600030101010101" pitchFamily="2" charset="-122"/>
              </a:rPr>
              <a:t>年中国财政部在法国首都巴黎曾成功定价发行</a:t>
            </a:r>
            <a:r>
              <a:rPr lang="en-US" altLang="zh-CN" sz="2000" kern="100" dirty="0">
                <a:ea typeface="宋体" panose="02010600030101010101" pitchFamily="2" charset="-122"/>
              </a:rPr>
              <a:t>40</a:t>
            </a:r>
            <a:r>
              <a:rPr lang="zh-CN" altLang="en-US" sz="2000" kern="100" dirty="0">
                <a:ea typeface="宋体" panose="02010600030101010101" pitchFamily="2" charset="-122"/>
              </a:rPr>
              <a:t>亿欧元主权债券，那是当时中国单次发行的最大规模外币主权债券。</a:t>
            </a:r>
            <a:endParaRPr lang="en-US" altLang="zh-CN" sz="2000" kern="100" dirty="0">
              <a:ea typeface="宋体" panose="02010600030101010101" pitchFamily="2" charset="-122"/>
            </a:endParaRPr>
          </a:p>
          <a:p>
            <a:pPr algn="just"/>
            <a:r>
              <a:rPr lang="en-US" altLang="zh-CN" sz="2000" kern="100" dirty="0">
                <a:ea typeface="宋体" panose="02010600030101010101" pitchFamily="2" charset="-122"/>
              </a:rPr>
              <a:t>2020</a:t>
            </a:r>
            <a:r>
              <a:rPr lang="zh-CN" altLang="en-US" sz="2000" kern="100" dirty="0">
                <a:ea typeface="宋体" panose="02010600030101010101" pitchFamily="2" charset="-122"/>
              </a:rPr>
              <a:t>年</a:t>
            </a:r>
            <a:r>
              <a:rPr lang="en-US" altLang="zh-CN" sz="2000" kern="100" dirty="0">
                <a:ea typeface="宋体" panose="02010600030101010101" pitchFamily="2" charset="-122"/>
              </a:rPr>
              <a:t>11</a:t>
            </a:r>
            <a:r>
              <a:rPr lang="zh-CN" altLang="en-US" sz="2000" kern="100" dirty="0">
                <a:ea typeface="宋体" panose="02010600030101010101" pitchFamily="2" charset="-122"/>
              </a:rPr>
              <a:t>月我国财政部再次发行了</a:t>
            </a:r>
            <a:r>
              <a:rPr lang="en-US" altLang="zh-CN" sz="2000" kern="100" dirty="0">
                <a:ea typeface="宋体" panose="02010600030101010101" pitchFamily="2" charset="-122"/>
              </a:rPr>
              <a:t>40</a:t>
            </a:r>
            <a:r>
              <a:rPr lang="zh-CN" altLang="en-US" sz="2000" kern="100" dirty="0">
                <a:ea typeface="宋体" panose="02010600030101010101" pitchFamily="2" charset="-122"/>
              </a:rPr>
              <a:t>亿欧元主权债券。其中，</a:t>
            </a:r>
            <a:r>
              <a:rPr lang="en-US" altLang="zh-CN" sz="2000" kern="100" dirty="0">
                <a:ea typeface="宋体" panose="02010600030101010101" pitchFamily="2" charset="-122"/>
              </a:rPr>
              <a:t>5</a:t>
            </a:r>
            <a:r>
              <a:rPr lang="zh-CN" altLang="en-US" sz="2000" kern="100" dirty="0">
                <a:ea typeface="宋体" panose="02010600030101010101" pitchFamily="2" charset="-122"/>
              </a:rPr>
              <a:t>年期债券首次实现负利率发行，这是</a:t>
            </a:r>
            <a:r>
              <a:rPr lang="en-US" altLang="zh-CN" sz="2000" kern="100" dirty="0">
                <a:ea typeface="宋体" panose="02010600030101010101" pitchFamily="2" charset="-122"/>
              </a:rPr>
              <a:t>2019</a:t>
            </a:r>
            <a:r>
              <a:rPr lang="zh-CN" altLang="en-US" sz="2000" kern="100" dirty="0">
                <a:ea typeface="宋体" panose="02010600030101010101" pitchFamily="2" charset="-122"/>
              </a:rPr>
              <a:t>年重启欧元主权债券发行后连续第二年发行，取得了截至目前我国境外主权债券发行的最低收益率。</a:t>
            </a:r>
            <a:r>
              <a:rPr lang="en-US" altLang="zh-CN" sz="2000" kern="100" dirty="0">
                <a:ea typeface="宋体" panose="02010600030101010101" pitchFamily="2" charset="-122"/>
              </a:rPr>
              <a:t>2024</a:t>
            </a:r>
            <a:r>
              <a:rPr lang="zh-CN" altLang="en-US" sz="2000" kern="100" dirty="0">
                <a:ea typeface="宋体" panose="02010600030101010101" pitchFamily="2" charset="-122"/>
              </a:rPr>
              <a:t>年</a:t>
            </a:r>
            <a:r>
              <a:rPr lang="en-US" altLang="zh-CN" sz="2000" kern="100" dirty="0">
                <a:ea typeface="宋体" panose="02010600030101010101" pitchFamily="2" charset="-122"/>
              </a:rPr>
              <a:t>9</a:t>
            </a:r>
            <a:r>
              <a:rPr lang="zh-CN" altLang="en-US" sz="2000" kern="100" dirty="0">
                <a:ea typeface="宋体" panose="02010600030101010101" pitchFamily="2" charset="-122"/>
              </a:rPr>
              <a:t>月再次在法国巴黎发行的欧元主权债券，意味着向国际市场特别是欧洲投资者传递出一个清晰信号，即中国全方位高水平开放的脚步不会停歇，开放的大门会越开越大。这也是中国积极的财政政策加力提效的体现。</a:t>
            </a:r>
          </a:p>
          <a:p>
            <a:pPr marL="0" indent="0" algn="just">
              <a:buNone/>
            </a:pPr>
            <a:endParaRPr lang="zh-CN" altLang="zh-CN" sz="2400" kern="100" dirty="0">
              <a:ea typeface="宋体" panose="02010600030101010101" pitchFamily="2" charset="-122"/>
            </a:endParaRPr>
          </a:p>
        </p:txBody>
      </p:sp>
    </p:spTree>
    <p:extLst>
      <p:ext uri="{BB962C8B-B14F-4D97-AF65-F5344CB8AC3E}">
        <p14:creationId xmlns:p14="http://schemas.microsoft.com/office/powerpoint/2010/main" val="1676113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E0C7C-650B-B50D-4FA7-378364ADDA4C}"/>
              </a:ext>
            </a:extLst>
          </p:cNvPr>
          <p:cNvSpPr>
            <a:spLocks noGrp="1"/>
          </p:cNvSpPr>
          <p:nvPr>
            <p:ph type="ctrTitle"/>
          </p:nvPr>
        </p:nvSpPr>
        <p:spPr>
          <a:xfrm>
            <a:off x="1524000" y="2432387"/>
            <a:ext cx="9144000" cy="2387600"/>
          </a:xfrm>
        </p:spPr>
        <p:txBody>
          <a:bodyPr/>
          <a:lstStyle/>
          <a:p>
            <a:r>
              <a:rPr kumimoji="1" lang="zh-CN" altLang="en-US" dirty="0"/>
              <a:t>招商银行</a:t>
            </a:r>
            <a:r>
              <a:rPr kumimoji="1" lang="en-US" altLang="zh-CN" dirty="0"/>
              <a:t>2023</a:t>
            </a:r>
            <a:r>
              <a:rPr kumimoji="1" lang="zh-CN" altLang="en-US" dirty="0"/>
              <a:t>年年报</a:t>
            </a:r>
            <a:br>
              <a:rPr kumimoji="1" lang="en-US" altLang="zh-CN" dirty="0"/>
            </a:br>
            <a:r>
              <a:rPr kumimoji="1" lang="en-US" altLang="zh-CN" dirty="0"/>
              <a:t>——</a:t>
            </a:r>
            <a:r>
              <a:rPr kumimoji="1" lang="zh-CN" altLang="en-US" dirty="0"/>
              <a:t>“零售之王”</a:t>
            </a:r>
          </a:p>
        </p:txBody>
      </p:sp>
      <p:sp>
        <p:nvSpPr>
          <p:cNvPr id="4" name="灯片编号占位符 3">
            <a:extLst>
              <a:ext uri="{FF2B5EF4-FFF2-40B4-BE49-F238E27FC236}">
                <a16:creationId xmlns:a16="http://schemas.microsoft.com/office/drawing/2014/main" id="{E8EB701A-B99A-B1C5-5186-FB347682E779}"/>
              </a:ext>
            </a:extLst>
          </p:cNvPr>
          <p:cNvSpPr>
            <a:spLocks noGrp="1"/>
          </p:cNvSpPr>
          <p:nvPr>
            <p:ph type="sldNum" sz="quarter" idx="12"/>
          </p:nvPr>
        </p:nvSpPr>
        <p:spPr/>
        <p:txBody>
          <a:bodyPr/>
          <a:lstStyle/>
          <a:p>
            <a:fld id="{F56ABC50-C693-6145-8FE9-48A83A944B62}" type="slidenum">
              <a:rPr kumimoji="1" lang="zh-CN" altLang="en-US" smtClean="0"/>
              <a:t>43</a:t>
            </a:fld>
            <a:endParaRPr kumimoji="1" lang="zh-CN" altLang="en-US"/>
          </a:p>
        </p:txBody>
      </p:sp>
      <p:pic>
        <p:nvPicPr>
          <p:cNvPr id="3" name="Picture 2">
            <a:extLst>
              <a:ext uri="{FF2B5EF4-FFF2-40B4-BE49-F238E27FC236}">
                <a16:creationId xmlns:a16="http://schemas.microsoft.com/office/drawing/2014/main" id="{BB8B9D35-5D28-340B-108D-B97EBEF4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732" y="937602"/>
            <a:ext cx="3154539" cy="155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419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BC3BDA-96E4-3B6D-BDA1-EEC368B39AB2}"/>
              </a:ext>
            </a:extLst>
          </p:cNvPr>
          <p:cNvSpPr>
            <a:spLocks noGrp="1"/>
          </p:cNvSpPr>
          <p:nvPr>
            <p:ph type="sldNum" sz="quarter" idx="10"/>
          </p:nvPr>
        </p:nvSpPr>
        <p:spPr/>
        <p:txBody>
          <a:bodyPr/>
          <a:lstStyle/>
          <a:p>
            <a:fld id="{F56ABC50-C693-6145-8FE9-48A83A944B62}" type="slidenum">
              <a:rPr kumimoji="1" lang="zh-CN" altLang="en-US" smtClean="0"/>
              <a:pPr/>
              <a:t>44</a:t>
            </a:fld>
            <a:endParaRPr kumimoji="1" lang="zh-CN" altLang="en-US"/>
          </a:p>
        </p:txBody>
      </p:sp>
      <p:pic>
        <p:nvPicPr>
          <p:cNvPr id="6" name="图片 5">
            <a:extLst>
              <a:ext uri="{FF2B5EF4-FFF2-40B4-BE49-F238E27FC236}">
                <a16:creationId xmlns:a16="http://schemas.microsoft.com/office/drawing/2014/main" id="{D2C9007C-0D59-1B02-81BA-8113A9BC0C42}"/>
              </a:ext>
            </a:extLst>
          </p:cNvPr>
          <p:cNvPicPr>
            <a:picLocks noChangeAspect="1"/>
          </p:cNvPicPr>
          <p:nvPr/>
        </p:nvPicPr>
        <p:blipFill>
          <a:blip r:embed="rId2"/>
          <a:srcRect t="51597"/>
          <a:stretch/>
        </p:blipFill>
        <p:spPr>
          <a:xfrm>
            <a:off x="294430" y="2021313"/>
            <a:ext cx="11017735" cy="3625341"/>
          </a:xfrm>
          <a:prstGeom prst="rect">
            <a:avLst/>
          </a:prstGeom>
        </p:spPr>
      </p:pic>
      <p:sp>
        <p:nvSpPr>
          <p:cNvPr id="3" name="文本框 2">
            <a:extLst>
              <a:ext uri="{FF2B5EF4-FFF2-40B4-BE49-F238E27FC236}">
                <a16:creationId xmlns:a16="http://schemas.microsoft.com/office/drawing/2014/main" id="{4ABBABD6-C5EB-C939-3478-F095424BB88E}"/>
              </a:ext>
            </a:extLst>
          </p:cNvPr>
          <p:cNvSpPr txBox="1"/>
          <p:nvPr/>
        </p:nvSpPr>
        <p:spPr>
          <a:xfrm>
            <a:off x="939114" y="1403726"/>
            <a:ext cx="3167406" cy="400110"/>
          </a:xfrm>
          <a:prstGeom prst="rect">
            <a:avLst/>
          </a:prstGeom>
          <a:noFill/>
          <a:ln>
            <a:solidFill>
              <a:srgbClr val="FF0000"/>
            </a:solidFill>
          </a:ln>
        </p:spPr>
        <p:txBody>
          <a:bodyPr wrap="square" rtlCol="0">
            <a:spAutoFit/>
          </a:bodyPr>
          <a:lstStyle/>
          <a:p>
            <a:r>
              <a:rPr lang="zh-CN" altLang="en-US" sz="2000" dirty="0">
                <a:latin typeface="宋体" panose="02010600030101010101" pitchFamily="2" charset="-122"/>
                <a:ea typeface="宋体" panose="02010600030101010101" pitchFamily="2" charset="-122"/>
              </a:rPr>
              <a:t>以下为</a:t>
            </a:r>
            <a:r>
              <a:rPr lang="en-US" altLang="zh-CN" sz="2000" dirty="0">
                <a:latin typeface="宋体" panose="02010600030101010101" pitchFamily="2" charset="-122"/>
                <a:ea typeface="宋体" panose="02010600030101010101" pitchFamily="2" charset="-122"/>
              </a:rPr>
              <a:t>2023</a:t>
            </a:r>
            <a:r>
              <a:rPr lang="zh-CN" altLang="en-US" sz="2000" dirty="0">
                <a:latin typeface="宋体" panose="02010600030101010101" pitchFamily="2" charset="-122"/>
                <a:ea typeface="宋体" panose="02010600030101010101" pitchFamily="2" charset="-122"/>
              </a:rPr>
              <a:t>年报数据</a:t>
            </a:r>
          </a:p>
        </p:txBody>
      </p:sp>
      <p:sp>
        <p:nvSpPr>
          <p:cNvPr id="4" name="标题 1">
            <a:extLst>
              <a:ext uri="{FF2B5EF4-FFF2-40B4-BE49-F238E27FC236}">
                <a16:creationId xmlns:a16="http://schemas.microsoft.com/office/drawing/2014/main" id="{7F892E67-C9D4-43CA-7C24-343E3FFA32D1}"/>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lang="zh-CN" altLang="en-US"/>
              <a:t>招商银行</a:t>
            </a:r>
            <a:endParaRPr lang="zh-CN" altLang="en-US" dirty="0"/>
          </a:p>
        </p:txBody>
      </p:sp>
    </p:spTree>
    <p:extLst>
      <p:ext uri="{BB962C8B-B14F-4D97-AF65-F5344CB8AC3E}">
        <p14:creationId xmlns:p14="http://schemas.microsoft.com/office/powerpoint/2010/main" val="4280864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30891-263C-4C5F-9F1D-4DE82281BBFF}"/>
              </a:ext>
            </a:extLst>
          </p:cNvPr>
          <p:cNvSpPr>
            <a:spLocks noGrp="1"/>
          </p:cNvSpPr>
          <p:nvPr>
            <p:ph type="title"/>
          </p:nvPr>
        </p:nvSpPr>
        <p:spPr/>
        <p:txBody>
          <a:bodyPr/>
          <a:lstStyle/>
          <a:p>
            <a:r>
              <a:rPr lang="zh-CN" altLang="en-US" dirty="0"/>
              <a:t>招商银行</a:t>
            </a:r>
          </a:p>
        </p:txBody>
      </p:sp>
      <p:sp>
        <p:nvSpPr>
          <p:cNvPr id="3" name="灯片编号占位符 2">
            <a:extLst>
              <a:ext uri="{FF2B5EF4-FFF2-40B4-BE49-F238E27FC236}">
                <a16:creationId xmlns:a16="http://schemas.microsoft.com/office/drawing/2014/main" id="{AF06A02F-D499-4F2A-A031-11681802C2FD}"/>
              </a:ext>
            </a:extLst>
          </p:cNvPr>
          <p:cNvSpPr>
            <a:spLocks noGrp="1"/>
          </p:cNvSpPr>
          <p:nvPr>
            <p:ph type="sldNum" sz="quarter" idx="10"/>
          </p:nvPr>
        </p:nvSpPr>
        <p:spPr/>
        <p:txBody>
          <a:bodyPr/>
          <a:lstStyle/>
          <a:p>
            <a:fld id="{F56ABC50-C693-6145-8FE9-48A83A944B62}" type="slidenum">
              <a:rPr kumimoji="1" lang="zh-CN" altLang="en-US" smtClean="0"/>
              <a:pPr/>
              <a:t>45</a:t>
            </a:fld>
            <a:endParaRPr kumimoji="1" lang="zh-CN" altLang="en-US"/>
          </a:p>
        </p:txBody>
      </p:sp>
      <p:pic>
        <p:nvPicPr>
          <p:cNvPr id="10" name="内容占位符 9">
            <a:extLst>
              <a:ext uri="{FF2B5EF4-FFF2-40B4-BE49-F238E27FC236}">
                <a16:creationId xmlns:a16="http://schemas.microsoft.com/office/drawing/2014/main" id="{C69EEB4D-8BC8-3D23-E4C7-F5D30D39A093}"/>
              </a:ext>
            </a:extLst>
          </p:cNvPr>
          <p:cNvPicPr>
            <a:picLocks noGrp="1" noChangeAspect="1"/>
          </p:cNvPicPr>
          <p:nvPr>
            <p:ph sz="quarter" idx="11"/>
          </p:nvPr>
        </p:nvPicPr>
        <p:blipFill>
          <a:blip r:embed="rId2"/>
          <a:stretch>
            <a:fillRect/>
          </a:stretch>
        </p:blipFill>
        <p:spPr>
          <a:xfrm>
            <a:off x="939800" y="2003594"/>
            <a:ext cx="10515600" cy="3951722"/>
          </a:xfrm>
        </p:spPr>
      </p:pic>
      <p:sp>
        <p:nvSpPr>
          <p:cNvPr id="5" name="文本框 4">
            <a:extLst>
              <a:ext uri="{FF2B5EF4-FFF2-40B4-BE49-F238E27FC236}">
                <a16:creationId xmlns:a16="http://schemas.microsoft.com/office/drawing/2014/main" id="{261E543F-0224-191E-ED0B-CF6D5558CF4C}"/>
              </a:ext>
            </a:extLst>
          </p:cNvPr>
          <p:cNvSpPr txBox="1"/>
          <p:nvPr/>
        </p:nvSpPr>
        <p:spPr>
          <a:xfrm>
            <a:off x="3308808" y="4124888"/>
            <a:ext cx="1659118" cy="369332"/>
          </a:xfrm>
          <a:prstGeom prst="rect">
            <a:avLst/>
          </a:prstGeom>
          <a:noFill/>
          <a:ln w="28575">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274E7D52-5D4D-22AA-0C2B-2CA82D52EBC3}"/>
              </a:ext>
            </a:extLst>
          </p:cNvPr>
          <p:cNvSpPr txBox="1"/>
          <p:nvPr/>
        </p:nvSpPr>
        <p:spPr>
          <a:xfrm>
            <a:off x="1791093" y="4460449"/>
            <a:ext cx="6065625" cy="369332"/>
          </a:xfrm>
          <a:prstGeom prst="rect">
            <a:avLst/>
          </a:prstGeom>
          <a:noFill/>
          <a:ln w="28575">
            <a:solidFill>
              <a:srgbClr val="FF0000"/>
            </a:solidFill>
          </a:ln>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085D94B3-99D5-3F41-2B61-8D6E343155DA}"/>
              </a:ext>
            </a:extLst>
          </p:cNvPr>
          <p:cNvSpPr txBox="1"/>
          <p:nvPr/>
        </p:nvSpPr>
        <p:spPr>
          <a:xfrm>
            <a:off x="6096000" y="4829781"/>
            <a:ext cx="1659118" cy="369332"/>
          </a:xfrm>
          <a:prstGeom prst="rect">
            <a:avLst/>
          </a:prstGeom>
          <a:noFill/>
          <a:ln w="28575">
            <a:solidFill>
              <a:srgbClr val="FF0000"/>
            </a:solidFill>
          </a:ln>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8C33AACE-AE37-209E-7BEE-071A333F9F88}"/>
              </a:ext>
            </a:extLst>
          </p:cNvPr>
          <p:cNvSpPr txBox="1"/>
          <p:nvPr/>
        </p:nvSpPr>
        <p:spPr>
          <a:xfrm>
            <a:off x="3493650" y="5126898"/>
            <a:ext cx="1659118" cy="369332"/>
          </a:xfrm>
          <a:prstGeom prst="rect">
            <a:avLst/>
          </a:prstGeom>
          <a:noFill/>
          <a:ln w="28575">
            <a:solidFill>
              <a:srgbClr val="FF0000"/>
            </a:solidFill>
          </a:ln>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BD3F3CA7-2C9F-D800-6973-B91FF49C0164}"/>
              </a:ext>
            </a:extLst>
          </p:cNvPr>
          <p:cNvSpPr txBox="1"/>
          <p:nvPr/>
        </p:nvSpPr>
        <p:spPr>
          <a:xfrm>
            <a:off x="939114" y="1454926"/>
            <a:ext cx="3167406" cy="400110"/>
          </a:xfrm>
          <a:prstGeom prst="rect">
            <a:avLst/>
          </a:prstGeom>
          <a:noFill/>
          <a:ln>
            <a:solidFill>
              <a:srgbClr val="FF0000"/>
            </a:solidFill>
          </a:ln>
        </p:spPr>
        <p:txBody>
          <a:bodyPr wrap="square" rtlCol="0">
            <a:spAutoFit/>
          </a:bodyPr>
          <a:lstStyle/>
          <a:p>
            <a:r>
              <a:rPr lang="zh-CN" altLang="en-US" sz="2000" dirty="0">
                <a:latin typeface="宋体" panose="02010600030101010101" pitchFamily="2" charset="-122"/>
                <a:ea typeface="宋体" panose="02010600030101010101" pitchFamily="2" charset="-122"/>
              </a:rPr>
              <a:t>以下为</a:t>
            </a:r>
            <a:r>
              <a:rPr lang="en-US" altLang="zh-CN" sz="2000" dirty="0">
                <a:latin typeface="宋体" panose="02010600030101010101" pitchFamily="2" charset="-122"/>
                <a:ea typeface="宋体" panose="02010600030101010101" pitchFamily="2" charset="-122"/>
              </a:rPr>
              <a:t>2024</a:t>
            </a:r>
            <a:r>
              <a:rPr lang="zh-CN" altLang="en-US" sz="2000" dirty="0">
                <a:latin typeface="宋体" panose="02010600030101010101" pitchFamily="2" charset="-122"/>
                <a:ea typeface="宋体" panose="02010600030101010101" pitchFamily="2" charset="-122"/>
              </a:rPr>
              <a:t>半年报数据</a:t>
            </a:r>
          </a:p>
        </p:txBody>
      </p:sp>
    </p:spTree>
    <p:extLst>
      <p:ext uri="{BB962C8B-B14F-4D97-AF65-F5344CB8AC3E}">
        <p14:creationId xmlns:p14="http://schemas.microsoft.com/office/powerpoint/2010/main" val="588441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AEF87-6680-1C1C-2A9D-8C0C3B9A0A7C}"/>
              </a:ext>
            </a:extLst>
          </p:cNvPr>
          <p:cNvSpPr>
            <a:spLocks noGrp="1"/>
          </p:cNvSpPr>
          <p:nvPr>
            <p:ph type="title"/>
          </p:nvPr>
        </p:nvSpPr>
        <p:spPr/>
        <p:txBody>
          <a:bodyPr/>
          <a:lstStyle/>
          <a:p>
            <a:r>
              <a:rPr kumimoji="1" lang="zh-CN" altLang="en-US" sz="4400" dirty="0"/>
              <a:t>招商银行</a:t>
            </a:r>
            <a:endParaRPr kumimoji="1" lang="zh-CN" altLang="en-US" dirty="0"/>
          </a:p>
        </p:txBody>
      </p:sp>
      <p:sp>
        <p:nvSpPr>
          <p:cNvPr id="3" name="灯片编号占位符 2">
            <a:extLst>
              <a:ext uri="{FF2B5EF4-FFF2-40B4-BE49-F238E27FC236}">
                <a16:creationId xmlns:a16="http://schemas.microsoft.com/office/drawing/2014/main" id="{B615D0D5-392F-E216-1585-5DC6043F0CCD}"/>
              </a:ext>
            </a:extLst>
          </p:cNvPr>
          <p:cNvSpPr>
            <a:spLocks noGrp="1"/>
          </p:cNvSpPr>
          <p:nvPr>
            <p:ph type="sldNum" sz="quarter" idx="10"/>
          </p:nvPr>
        </p:nvSpPr>
        <p:spPr/>
        <p:txBody>
          <a:bodyPr/>
          <a:lstStyle/>
          <a:p>
            <a:fld id="{F56ABC50-C693-6145-8FE9-48A83A944B62}" type="slidenum">
              <a:rPr kumimoji="1" lang="zh-CN" altLang="en-US" smtClean="0"/>
              <a:pPr/>
              <a:t>46</a:t>
            </a:fld>
            <a:endParaRPr kumimoji="1" lang="zh-CN" altLang="en-US"/>
          </a:p>
        </p:txBody>
      </p:sp>
      <p:sp>
        <p:nvSpPr>
          <p:cNvPr id="4" name="内容占位符 3">
            <a:extLst>
              <a:ext uri="{FF2B5EF4-FFF2-40B4-BE49-F238E27FC236}">
                <a16:creationId xmlns:a16="http://schemas.microsoft.com/office/drawing/2014/main" id="{281A9183-63D2-B1E0-1A04-756AF2D3E403}"/>
              </a:ext>
            </a:extLst>
          </p:cNvPr>
          <p:cNvSpPr>
            <a:spLocks noGrp="1"/>
          </p:cNvSpPr>
          <p:nvPr>
            <p:ph sz="quarter" idx="11"/>
          </p:nvPr>
        </p:nvSpPr>
        <p:spPr/>
        <p:txBody>
          <a:bodyPr>
            <a:normAutofit/>
          </a:bodyPr>
          <a:lstStyle/>
          <a:p>
            <a:r>
              <a:rPr kumimoji="1" lang="zh-CN" altLang="en-US" dirty="0"/>
              <a:t>截至</a:t>
            </a:r>
            <a:r>
              <a:rPr kumimoji="1" lang="en-US" altLang="zh-CN" dirty="0"/>
              <a:t>2024</a:t>
            </a:r>
            <a:r>
              <a:rPr kumimoji="1" lang="zh-CN" altLang="en-US"/>
              <a:t>年</a:t>
            </a:r>
            <a:r>
              <a:rPr kumimoji="1" lang="en-US" altLang="zh-CN"/>
              <a:t>6</a:t>
            </a:r>
            <a:r>
              <a:rPr kumimoji="1" lang="zh-CN" altLang="en-US" dirty="0"/>
              <a:t>月底，招商银行的零售客户有</a:t>
            </a:r>
            <a:r>
              <a:rPr kumimoji="1" lang="en-US" altLang="zh-CN" dirty="0"/>
              <a:t>2.02</a:t>
            </a:r>
            <a:r>
              <a:rPr kumimoji="1" lang="zh-CN" altLang="en-US" dirty="0"/>
              <a:t>亿户，管理零售客户总资产余额</a:t>
            </a:r>
            <a:r>
              <a:rPr kumimoji="1" lang="en-US" altLang="zh-CN" dirty="0"/>
              <a:t>14.2</a:t>
            </a:r>
            <a:r>
              <a:rPr kumimoji="1" lang="zh-CN" altLang="en-US" dirty="0"/>
              <a:t>万亿元。其中，金葵花及以上客户数为</a:t>
            </a:r>
            <a:r>
              <a:rPr kumimoji="1" lang="en-US" altLang="zh-CN" dirty="0"/>
              <a:t>499.64</a:t>
            </a:r>
            <a:r>
              <a:rPr kumimoji="1" lang="zh-CN" altLang="en-US" dirty="0"/>
              <a:t>万户。</a:t>
            </a:r>
            <a:endParaRPr kumimoji="1" lang="en-US" altLang="zh-CN" dirty="0"/>
          </a:p>
          <a:p>
            <a:r>
              <a:rPr kumimoji="1" lang="zh-CN" altLang="en-US" dirty="0"/>
              <a:t>也就是说金葵花客户只占了总数的</a:t>
            </a:r>
            <a:r>
              <a:rPr kumimoji="1" lang="en-US" altLang="zh-CN" dirty="0"/>
              <a:t>2.5%</a:t>
            </a:r>
            <a:r>
              <a:rPr kumimoji="1" lang="zh-CN" altLang="en-US" dirty="0"/>
              <a:t>，可是这</a:t>
            </a:r>
            <a:r>
              <a:rPr kumimoji="1" lang="en-US" altLang="zh-CN" dirty="0"/>
              <a:t>2.5%</a:t>
            </a:r>
            <a:r>
              <a:rPr kumimoji="1" lang="zh-CN" altLang="en-US" dirty="0"/>
              <a:t>的客户却控制了</a:t>
            </a:r>
            <a:r>
              <a:rPr kumimoji="1" lang="en-US" altLang="zh-CN" dirty="0"/>
              <a:t>11.58</a:t>
            </a:r>
            <a:r>
              <a:rPr kumimoji="1" lang="zh-CN" altLang="en-US" dirty="0"/>
              <a:t>万亿的财富，户均资产</a:t>
            </a:r>
            <a:r>
              <a:rPr kumimoji="1" lang="en-US" altLang="zh-CN" dirty="0"/>
              <a:t>231.77</a:t>
            </a:r>
            <a:r>
              <a:rPr kumimoji="1" lang="zh-CN" altLang="en-US" dirty="0"/>
              <a:t>万，控制了总计</a:t>
            </a:r>
            <a:r>
              <a:rPr kumimoji="1" lang="en-US" altLang="zh-CN" dirty="0"/>
              <a:t>81.5%</a:t>
            </a:r>
            <a:r>
              <a:rPr kumimoji="1" lang="zh-CN" altLang="en-US" dirty="0"/>
              <a:t>的财富。</a:t>
            </a:r>
          </a:p>
        </p:txBody>
      </p:sp>
    </p:spTree>
    <p:extLst>
      <p:ext uri="{BB962C8B-B14F-4D97-AF65-F5344CB8AC3E}">
        <p14:creationId xmlns:p14="http://schemas.microsoft.com/office/powerpoint/2010/main" val="3835525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30891-263C-4C5F-9F1D-4DE82281BBFF}"/>
              </a:ext>
            </a:extLst>
          </p:cNvPr>
          <p:cNvSpPr>
            <a:spLocks noGrp="1"/>
          </p:cNvSpPr>
          <p:nvPr>
            <p:ph type="title"/>
          </p:nvPr>
        </p:nvSpPr>
        <p:spPr/>
        <p:txBody>
          <a:bodyPr/>
          <a:lstStyle/>
          <a:p>
            <a:r>
              <a:rPr lang="zh-CN" altLang="en-US" dirty="0"/>
              <a:t>招商银行</a:t>
            </a:r>
          </a:p>
        </p:txBody>
      </p:sp>
      <p:sp>
        <p:nvSpPr>
          <p:cNvPr id="3" name="灯片编号占位符 2">
            <a:extLst>
              <a:ext uri="{FF2B5EF4-FFF2-40B4-BE49-F238E27FC236}">
                <a16:creationId xmlns:a16="http://schemas.microsoft.com/office/drawing/2014/main" id="{AF06A02F-D499-4F2A-A031-11681802C2FD}"/>
              </a:ext>
            </a:extLst>
          </p:cNvPr>
          <p:cNvSpPr>
            <a:spLocks noGrp="1"/>
          </p:cNvSpPr>
          <p:nvPr>
            <p:ph type="sldNum" sz="quarter" idx="10"/>
          </p:nvPr>
        </p:nvSpPr>
        <p:spPr/>
        <p:txBody>
          <a:bodyPr/>
          <a:lstStyle/>
          <a:p>
            <a:fld id="{F56ABC50-C693-6145-8FE9-48A83A944B62}" type="slidenum">
              <a:rPr kumimoji="1" lang="zh-CN" altLang="en-US" smtClean="0"/>
              <a:pPr/>
              <a:t>47</a:t>
            </a:fld>
            <a:endParaRPr kumimoji="1" lang="zh-CN" altLang="en-US"/>
          </a:p>
        </p:txBody>
      </p:sp>
      <p:graphicFrame>
        <p:nvGraphicFramePr>
          <p:cNvPr id="8" name="内容占位符 7">
            <a:extLst>
              <a:ext uri="{FF2B5EF4-FFF2-40B4-BE49-F238E27FC236}">
                <a16:creationId xmlns:a16="http://schemas.microsoft.com/office/drawing/2014/main" id="{580B62E9-5466-11B8-A285-3DAE6ADBCB89}"/>
              </a:ext>
            </a:extLst>
          </p:cNvPr>
          <p:cNvGraphicFramePr>
            <a:graphicFrameLocks noGrp="1"/>
          </p:cNvGraphicFramePr>
          <p:nvPr>
            <p:ph sz="quarter" idx="11"/>
            <p:extLst>
              <p:ext uri="{D42A27DB-BD31-4B8C-83A1-F6EECF244321}">
                <p14:modId xmlns:p14="http://schemas.microsoft.com/office/powerpoint/2010/main" val="728061030"/>
              </p:ext>
            </p:extLst>
          </p:nvPr>
        </p:nvGraphicFramePr>
        <p:xfrm>
          <a:off x="791850" y="2149311"/>
          <a:ext cx="10421332" cy="3836710"/>
        </p:xfrm>
        <a:graphic>
          <a:graphicData uri="http://schemas.openxmlformats.org/drawingml/2006/table">
            <a:tbl>
              <a:tblPr>
                <a:tableStyleId>{BC89EF96-8CEA-46FF-86C4-4CE0E7609802}</a:tableStyleId>
              </a:tblPr>
              <a:tblGrid>
                <a:gridCol w="1633492">
                  <a:extLst>
                    <a:ext uri="{9D8B030D-6E8A-4147-A177-3AD203B41FA5}">
                      <a16:colId xmlns:a16="http://schemas.microsoft.com/office/drawing/2014/main" val="1660351422"/>
                    </a:ext>
                  </a:extLst>
                </a:gridCol>
                <a:gridCol w="1606566">
                  <a:extLst>
                    <a:ext uri="{9D8B030D-6E8A-4147-A177-3AD203B41FA5}">
                      <a16:colId xmlns:a16="http://schemas.microsoft.com/office/drawing/2014/main" val="1149488042"/>
                    </a:ext>
                  </a:extLst>
                </a:gridCol>
                <a:gridCol w="2055327">
                  <a:extLst>
                    <a:ext uri="{9D8B030D-6E8A-4147-A177-3AD203B41FA5}">
                      <a16:colId xmlns:a16="http://schemas.microsoft.com/office/drawing/2014/main" val="4284558980"/>
                    </a:ext>
                  </a:extLst>
                </a:gridCol>
                <a:gridCol w="1453987">
                  <a:extLst>
                    <a:ext uri="{9D8B030D-6E8A-4147-A177-3AD203B41FA5}">
                      <a16:colId xmlns:a16="http://schemas.microsoft.com/office/drawing/2014/main" val="3663250867"/>
                    </a:ext>
                  </a:extLst>
                </a:gridCol>
                <a:gridCol w="1418086">
                  <a:extLst>
                    <a:ext uri="{9D8B030D-6E8A-4147-A177-3AD203B41FA5}">
                      <a16:colId xmlns:a16="http://schemas.microsoft.com/office/drawing/2014/main" val="1814278300"/>
                    </a:ext>
                  </a:extLst>
                </a:gridCol>
                <a:gridCol w="1157805">
                  <a:extLst>
                    <a:ext uri="{9D8B030D-6E8A-4147-A177-3AD203B41FA5}">
                      <a16:colId xmlns:a16="http://schemas.microsoft.com/office/drawing/2014/main" val="1283674202"/>
                    </a:ext>
                  </a:extLst>
                </a:gridCol>
                <a:gridCol w="1096069">
                  <a:extLst>
                    <a:ext uri="{9D8B030D-6E8A-4147-A177-3AD203B41FA5}">
                      <a16:colId xmlns:a16="http://schemas.microsoft.com/office/drawing/2014/main" val="516557082"/>
                    </a:ext>
                  </a:extLst>
                </a:gridCol>
              </a:tblGrid>
              <a:tr h="634156">
                <a:tc>
                  <a:txBody>
                    <a:bodyPr/>
                    <a:lstStyle/>
                    <a:p>
                      <a:pPr algn="ctr" fontAlgn="b"/>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800" u="none" strike="noStrike" dirty="0">
                          <a:effectLst/>
                          <a:latin typeface="宋体" panose="02010600030101010101" pitchFamily="2" charset="-122"/>
                          <a:ea typeface="宋体" panose="02010600030101010101" pitchFamily="2" charset="-122"/>
                        </a:rPr>
                        <a:t>资产余额（亿元）</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800" u="none" strike="noStrike">
                          <a:effectLst/>
                          <a:latin typeface="宋体" panose="02010600030101010101" pitchFamily="2" charset="-122"/>
                          <a:ea typeface="宋体" panose="02010600030101010101" pitchFamily="2" charset="-122"/>
                        </a:rPr>
                        <a:t>资产占比</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800" u="none" strike="noStrike">
                          <a:effectLst/>
                          <a:latin typeface="宋体" panose="02010600030101010101" pitchFamily="2" charset="-122"/>
                          <a:ea typeface="宋体" panose="02010600030101010101" pitchFamily="2" charset="-122"/>
                        </a:rPr>
                        <a:t>户数（万人）</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800" u="none" strike="noStrike">
                          <a:effectLst/>
                          <a:latin typeface="宋体" panose="02010600030101010101" pitchFamily="2" charset="-122"/>
                          <a:ea typeface="宋体" panose="02010600030101010101" pitchFamily="2" charset="-122"/>
                        </a:rPr>
                        <a:t>户数占比</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800" u="none" strike="noStrike">
                          <a:effectLst/>
                          <a:latin typeface="宋体" panose="02010600030101010101" pitchFamily="2" charset="-122"/>
                          <a:ea typeface="宋体" panose="02010600030101010101" pitchFamily="2" charset="-122"/>
                        </a:rPr>
                        <a:t>人均资产（万元）</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2339266361"/>
                  </a:ext>
                </a:extLst>
              </a:tr>
              <a:tr h="533759">
                <a:tc rowSpan="3">
                  <a:txBody>
                    <a:bodyPr/>
                    <a:lstStyle/>
                    <a:p>
                      <a:pPr algn="ctr" fontAlgn="b"/>
                      <a:r>
                        <a:rPr lang="zh-CN" altLang="en-US" sz="1800" u="none" strike="noStrike" dirty="0">
                          <a:effectLst/>
                          <a:latin typeface="宋体" panose="02010600030101010101" pitchFamily="2" charset="-122"/>
                          <a:ea typeface="宋体" panose="02010600030101010101" pitchFamily="2" charset="-122"/>
                        </a:rPr>
                        <a:t>金葵花及以上（金葵花</a:t>
                      </a:r>
                      <a:r>
                        <a:rPr lang="en-US" altLang="zh-CN" sz="1800" u="none" strike="noStrike" dirty="0">
                          <a:effectLst/>
                          <a:latin typeface="宋体" panose="02010600030101010101" pitchFamily="2" charset="-122"/>
                          <a:ea typeface="宋体" panose="02010600030101010101" pitchFamily="2" charset="-122"/>
                        </a:rPr>
                        <a:t>+</a:t>
                      </a:r>
                      <a:r>
                        <a:rPr lang="zh-CN" altLang="en-US" sz="1800" u="none" strike="noStrike" dirty="0">
                          <a:effectLst/>
                          <a:latin typeface="宋体" panose="02010600030101010101" pitchFamily="2" charset="-122"/>
                          <a:ea typeface="宋体" panose="02010600030101010101" pitchFamily="2" charset="-122"/>
                        </a:rPr>
                        <a:t>私人银行）</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2023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108,197.44</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81.22%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464.06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2.30%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233.15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2912419204"/>
                  </a:ext>
                </a:extLst>
              </a:tr>
              <a:tr h="533759">
                <a:tc vMerge="1">
                  <a:txBody>
                    <a:bodyPr/>
                    <a:lstStyle/>
                    <a:p>
                      <a:endParaRPr lang="zh-CN" altLang="en-US"/>
                    </a:p>
                  </a:txBody>
                  <a:tcPr/>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2022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98665.96</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81.39%</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414.34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2.25%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238.13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973620061"/>
                  </a:ext>
                </a:extLst>
              </a:tr>
              <a:tr h="533759">
                <a:tc vMerge="1">
                  <a:txBody>
                    <a:bodyPr/>
                    <a:lstStyle/>
                    <a:p>
                      <a:endParaRPr lang="zh-CN" altLang="en-US"/>
                    </a:p>
                  </a:txBody>
                  <a:tcPr/>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2021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88364.09</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82.13%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367.20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2.12%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240.64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2935651934"/>
                  </a:ext>
                </a:extLst>
              </a:tr>
              <a:tr h="533759">
                <a:tc rowSpan="3">
                  <a:txBody>
                    <a:bodyPr/>
                    <a:lstStyle/>
                    <a:p>
                      <a:pPr algn="ctr" fontAlgn="b"/>
                      <a:r>
                        <a:rPr lang="zh-CN" altLang="en-US" sz="1800" u="none" strike="noStrike" dirty="0">
                          <a:effectLst/>
                          <a:latin typeface="宋体" panose="02010600030101010101" pitchFamily="2" charset="-122"/>
                          <a:ea typeface="宋体" panose="02010600030101010101" pitchFamily="2" charset="-122"/>
                        </a:rPr>
                        <a:t>一般客户</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2023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25013.87</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18.78%</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19700.00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97.70%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1.27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2532024646"/>
                  </a:ext>
                </a:extLst>
              </a:tr>
              <a:tr h="533759">
                <a:tc vMerge="1">
                  <a:txBody>
                    <a:bodyPr/>
                    <a:lstStyle/>
                    <a:p>
                      <a:endParaRPr lang="zh-CN" altLang="en-US"/>
                    </a:p>
                  </a:txBody>
                  <a:tcPr/>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2022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22564.17</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18.61%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17985.66</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97.75%</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1.25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78960204"/>
                  </a:ext>
                </a:extLst>
              </a:tr>
              <a:tr h="533759">
                <a:tc vMerge="1">
                  <a:txBody>
                    <a:bodyPr/>
                    <a:lstStyle/>
                    <a:p>
                      <a:endParaRPr lang="zh-CN" altLang="en-US"/>
                    </a:p>
                  </a:txBody>
                  <a:tcPr/>
                </a:tc>
                <a:tc>
                  <a:txBody>
                    <a:bodyPr/>
                    <a:lstStyle/>
                    <a:p>
                      <a:pPr algn="ctr" fontAlgn="b"/>
                      <a:r>
                        <a:rPr lang="en-US" altLang="zh-CN" sz="1800" u="none" strike="noStrike">
                          <a:effectLst/>
                          <a:latin typeface="宋体" panose="02010600030101010101" pitchFamily="2" charset="-122"/>
                          <a:ea typeface="宋体" panose="02010600030101010101" pitchFamily="2" charset="-122"/>
                        </a:rPr>
                        <a:t>2021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19227.61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17.87%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a:effectLst/>
                          <a:latin typeface="宋体" panose="02010600030101010101" pitchFamily="2" charset="-122"/>
                          <a:ea typeface="宋体" panose="02010600030101010101" pitchFamily="2" charset="-122"/>
                        </a:rPr>
                        <a:t>16932.80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97.88%</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800" u="none" strike="noStrike" dirty="0">
                          <a:effectLst/>
                          <a:latin typeface="宋体" panose="02010600030101010101" pitchFamily="2" charset="-122"/>
                          <a:ea typeface="宋体" panose="02010600030101010101" pitchFamily="2" charset="-122"/>
                        </a:rPr>
                        <a:t>1.14</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672078623"/>
                  </a:ext>
                </a:extLst>
              </a:tr>
            </a:tbl>
          </a:graphicData>
        </a:graphic>
      </p:graphicFrame>
      <p:sp>
        <p:nvSpPr>
          <p:cNvPr id="9" name="文本框 8">
            <a:extLst>
              <a:ext uri="{FF2B5EF4-FFF2-40B4-BE49-F238E27FC236}">
                <a16:creationId xmlns:a16="http://schemas.microsoft.com/office/drawing/2014/main" id="{EE2308ED-4451-ABD3-7934-11CA8220FE99}"/>
              </a:ext>
            </a:extLst>
          </p:cNvPr>
          <p:cNvSpPr txBox="1"/>
          <p:nvPr/>
        </p:nvSpPr>
        <p:spPr>
          <a:xfrm>
            <a:off x="791850" y="1523600"/>
            <a:ext cx="9588207"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招商银行零售客户资产分布表如下：</a:t>
            </a:r>
          </a:p>
        </p:txBody>
      </p:sp>
    </p:spTree>
    <p:extLst>
      <p:ext uri="{BB962C8B-B14F-4D97-AF65-F5344CB8AC3E}">
        <p14:creationId xmlns:p14="http://schemas.microsoft.com/office/powerpoint/2010/main" val="2855087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30891-263C-4C5F-9F1D-4DE82281BBFF}"/>
              </a:ext>
            </a:extLst>
          </p:cNvPr>
          <p:cNvSpPr>
            <a:spLocks noGrp="1"/>
          </p:cNvSpPr>
          <p:nvPr>
            <p:ph type="title"/>
          </p:nvPr>
        </p:nvSpPr>
        <p:spPr/>
        <p:txBody>
          <a:bodyPr/>
          <a:lstStyle/>
          <a:p>
            <a:r>
              <a:rPr lang="zh-CN" altLang="en-US" dirty="0"/>
              <a:t>招商银行</a:t>
            </a:r>
          </a:p>
        </p:txBody>
      </p:sp>
      <p:sp>
        <p:nvSpPr>
          <p:cNvPr id="3" name="灯片编号占位符 2">
            <a:extLst>
              <a:ext uri="{FF2B5EF4-FFF2-40B4-BE49-F238E27FC236}">
                <a16:creationId xmlns:a16="http://schemas.microsoft.com/office/drawing/2014/main" id="{AF06A02F-D499-4F2A-A031-11681802C2FD}"/>
              </a:ext>
            </a:extLst>
          </p:cNvPr>
          <p:cNvSpPr>
            <a:spLocks noGrp="1"/>
          </p:cNvSpPr>
          <p:nvPr>
            <p:ph type="sldNum" sz="quarter" idx="10"/>
          </p:nvPr>
        </p:nvSpPr>
        <p:spPr/>
        <p:txBody>
          <a:bodyPr/>
          <a:lstStyle/>
          <a:p>
            <a:fld id="{F56ABC50-C693-6145-8FE9-48A83A944B62}" type="slidenum">
              <a:rPr kumimoji="1" lang="zh-CN" altLang="en-US" smtClean="0"/>
              <a:pPr/>
              <a:t>48</a:t>
            </a:fld>
            <a:endParaRPr kumimoji="1" lang="zh-CN" altLang="en-US"/>
          </a:p>
        </p:txBody>
      </p:sp>
      <p:graphicFrame>
        <p:nvGraphicFramePr>
          <p:cNvPr id="10" name="内容占位符 4">
            <a:extLst>
              <a:ext uri="{FF2B5EF4-FFF2-40B4-BE49-F238E27FC236}">
                <a16:creationId xmlns:a16="http://schemas.microsoft.com/office/drawing/2014/main" id="{1275C353-D70D-D28A-A34F-75EF6A800794}"/>
              </a:ext>
            </a:extLst>
          </p:cNvPr>
          <p:cNvGraphicFramePr>
            <a:graphicFrameLocks/>
          </p:cNvGraphicFramePr>
          <p:nvPr>
            <p:extLst>
              <p:ext uri="{D42A27DB-BD31-4B8C-83A1-F6EECF244321}">
                <p14:modId xmlns:p14="http://schemas.microsoft.com/office/powerpoint/2010/main" val="125293572"/>
              </p:ext>
            </p:extLst>
          </p:nvPr>
        </p:nvGraphicFramePr>
        <p:xfrm>
          <a:off x="684589" y="2363293"/>
          <a:ext cx="10236363" cy="3968684"/>
        </p:xfrm>
        <a:graphic>
          <a:graphicData uri="http://schemas.openxmlformats.org/drawingml/2006/table">
            <a:tbl>
              <a:tblPr>
                <a:tableStyleId>{BDBED569-4797-4DF1-A0F4-6AAB3CD982D8}</a:tableStyleId>
              </a:tblPr>
              <a:tblGrid>
                <a:gridCol w="957663">
                  <a:extLst>
                    <a:ext uri="{9D8B030D-6E8A-4147-A177-3AD203B41FA5}">
                      <a16:colId xmlns:a16="http://schemas.microsoft.com/office/drawing/2014/main" val="4286851563"/>
                    </a:ext>
                  </a:extLst>
                </a:gridCol>
                <a:gridCol w="1017840">
                  <a:extLst>
                    <a:ext uri="{9D8B030D-6E8A-4147-A177-3AD203B41FA5}">
                      <a16:colId xmlns:a16="http://schemas.microsoft.com/office/drawing/2014/main" val="3163164718"/>
                    </a:ext>
                  </a:extLst>
                </a:gridCol>
                <a:gridCol w="2099295">
                  <a:extLst>
                    <a:ext uri="{9D8B030D-6E8A-4147-A177-3AD203B41FA5}">
                      <a16:colId xmlns:a16="http://schemas.microsoft.com/office/drawing/2014/main" val="2017928190"/>
                    </a:ext>
                  </a:extLst>
                </a:gridCol>
                <a:gridCol w="1844834">
                  <a:extLst>
                    <a:ext uri="{9D8B030D-6E8A-4147-A177-3AD203B41FA5}">
                      <a16:colId xmlns:a16="http://schemas.microsoft.com/office/drawing/2014/main" val="3491408826"/>
                    </a:ext>
                  </a:extLst>
                </a:gridCol>
                <a:gridCol w="1763044">
                  <a:extLst>
                    <a:ext uri="{9D8B030D-6E8A-4147-A177-3AD203B41FA5}">
                      <a16:colId xmlns:a16="http://schemas.microsoft.com/office/drawing/2014/main" val="2411628696"/>
                    </a:ext>
                  </a:extLst>
                </a:gridCol>
                <a:gridCol w="1495053">
                  <a:extLst>
                    <a:ext uri="{9D8B030D-6E8A-4147-A177-3AD203B41FA5}">
                      <a16:colId xmlns:a16="http://schemas.microsoft.com/office/drawing/2014/main" val="1439923754"/>
                    </a:ext>
                  </a:extLst>
                </a:gridCol>
                <a:gridCol w="1058634">
                  <a:extLst>
                    <a:ext uri="{9D8B030D-6E8A-4147-A177-3AD203B41FA5}">
                      <a16:colId xmlns:a16="http://schemas.microsoft.com/office/drawing/2014/main" val="2383023402"/>
                    </a:ext>
                  </a:extLst>
                </a:gridCol>
              </a:tblGrid>
              <a:tr h="708695">
                <a:tc>
                  <a:txBody>
                    <a:bodyPr/>
                    <a:lstStyle/>
                    <a:p>
                      <a:pPr algn="ctr" fontAlgn="b"/>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600" u="none" strike="noStrike" dirty="0">
                          <a:effectLst/>
                          <a:latin typeface="宋体" panose="02010600030101010101" pitchFamily="2" charset="-122"/>
                          <a:ea typeface="宋体" panose="02010600030101010101" pitchFamily="2" charset="-122"/>
                        </a:rPr>
                        <a:t>资产余额（亿元）</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600" u="none" strike="noStrike" dirty="0">
                          <a:effectLst/>
                          <a:latin typeface="宋体" panose="02010600030101010101" pitchFamily="2" charset="-122"/>
                          <a:ea typeface="宋体" panose="02010600030101010101" pitchFamily="2" charset="-122"/>
                        </a:rPr>
                        <a:t>资产占比</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600" u="none" strike="noStrike" dirty="0">
                          <a:effectLst/>
                          <a:latin typeface="宋体" panose="02010600030101010101" pitchFamily="2" charset="-122"/>
                          <a:ea typeface="宋体" panose="02010600030101010101" pitchFamily="2" charset="-122"/>
                        </a:rPr>
                        <a:t>户数（万人）</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600" u="none" strike="noStrike" dirty="0">
                          <a:effectLst/>
                          <a:latin typeface="宋体" panose="02010600030101010101" pitchFamily="2" charset="-122"/>
                          <a:ea typeface="宋体" panose="02010600030101010101" pitchFamily="2" charset="-122"/>
                        </a:rPr>
                        <a:t>户数占比</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600" u="none" strike="noStrike" dirty="0">
                          <a:effectLst/>
                          <a:latin typeface="宋体" panose="02010600030101010101" pitchFamily="2" charset="-122"/>
                          <a:ea typeface="宋体" panose="02010600030101010101" pitchFamily="2" charset="-122"/>
                        </a:rPr>
                        <a:t>人均资产（万元）</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2574223980"/>
                  </a:ext>
                </a:extLst>
              </a:tr>
              <a:tr h="362221">
                <a:tc rowSpan="3">
                  <a:txBody>
                    <a:bodyPr/>
                    <a:lstStyle/>
                    <a:p>
                      <a:pPr algn="ctr" fontAlgn="b"/>
                      <a:r>
                        <a:rPr lang="zh-CN" altLang="en-US" sz="1600" u="none" strike="noStrike" dirty="0">
                          <a:effectLst/>
                          <a:latin typeface="宋体" panose="02010600030101010101" pitchFamily="2" charset="-122"/>
                          <a:ea typeface="宋体" panose="02010600030101010101" pitchFamily="2" charset="-122"/>
                        </a:rPr>
                        <a:t>私人银行</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2023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600" u="none" strike="noStrike" dirty="0">
                          <a:effectLst/>
                          <a:latin typeface="宋体" panose="02010600030101010101" pitchFamily="2" charset="-122"/>
                          <a:ea typeface="宋体" panose="02010600030101010101" pitchFamily="2" charset="-122"/>
                        </a:rPr>
                        <a:t>未披露</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14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0.07%</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3115751080"/>
                  </a:ext>
                </a:extLst>
              </a:tr>
              <a:tr h="362221">
                <a:tc vMerge="1">
                  <a:txBody>
                    <a:bodyPr/>
                    <a:lstStyle/>
                    <a:p>
                      <a:endParaRPr lang="zh-CN" altLang="en-US"/>
                    </a:p>
                  </a:txBody>
                  <a:tcPr/>
                </a:tc>
                <a:tc>
                  <a:txBody>
                    <a:bodyPr/>
                    <a:lstStyle/>
                    <a:p>
                      <a:pPr algn="ctr" fontAlgn="b"/>
                      <a:r>
                        <a:rPr lang="en-US" altLang="zh-CN" sz="1600" u="none" strike="noStrike">
                          <a:effectLst/>
                          <a:latin typeface="宋体" panose="02010600030101010101" pitchFamily="2" charset="-122"/>
                          <a:ea typeface="宋体" panose="02010600030101010101" pitchFamily="2" charset="-122"/>
                        </a:rPr>
                        <a:t>2022</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37900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31.26%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13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0.07%</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2915.39</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818674002"/>
                  </a:ext>
                </a:extLst>
              </a:tr>
              <a:tr h="362221">
                <a:tc vMerge="1">
                  <a:txBody>
                    <a:bodyPr/>
                    <a:lstStyle/>
                    <a:p>
                      <a:endParaRPr lang="zh-CN" altLang="en-US"/>
                    </a:p>
                  </a:txBody>
                  <a:tcPr/>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2021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33939.04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31.54%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12.21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0.07%</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2779.61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3458769417"/>
                  </a:ext>
                </a:extLst>
              </a:tr>
              <a:tr h="362221">
                <a:tc rowSpan="3">
                  <a:txBody>
                    <a:bodyPr/>
                    <a:lstStyle/>
                    <a:p>
                      <a:pPr algn="ctr" fontAlgn="b"/>
                      <a:r>
                        <a:rPr lang="zh-CN" altLang="en-US" sz="1600" u="none" strike="noStrike" dirty="0">
                          <a:effectLst/>
                          <a:latin typeface="宋体" panose="02010600030101010101" pitchFamily="2" charset="-122"/>
                          <a:ea typeface="宋体" panose="02010600030101010101" pitchFamily="2" charset="-122"/>
                        </a:rPr>
                        <a:t>金葵花</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2023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zh-CN" altLang="en-US" sz="1600" b="0" u="none" strike="noStrike" dirty="0">
                          <a:solidFill>
                            <a:srgbClr val="000000"/>
                          </a:solidFill>
                          <a:effectLst/>
                          <a:latin typeface="宋体" panose="02010600030101010101" pitchFamily="2" charset="-122"/>
                          <a:ea typeface="宋体" panose="02010600030101010101" pitchFamily="2" charset="-122"/>
                        </a:rPr>
                        <a:t>未披露</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450.06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2.30%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850069002"/>
                  </a:ext>
                </a:extLst>
              </a:tr>
              <a:tr h="362221">
                <a:tc vMerge="1">
                  <a:txBody>
                    <a:bodyPr/>
                    <a:lstStyle/>
                    <a:p>
                      <a:endParaRPr lang="zh-CN" altLang="en-US"/>
                    </a:p>
                  </a:txBody>
                  <a:tcPr/>
                </a:tc>
                <a:tc>
                  <a:txBody>
                    <a:bodyPr/>
                    <a:lstStyle/>
                    <a:p>
                      <a:pPr algn="ctr" fontAlgn="b"/>
                      <a:r>
                        <a:rPr lang="en-US" altLang="zh-CN" sz="1600" u="none" strike="noStrike">
                          <a:effectLst/>
                          <a:latin typeface="宋体" panose="02010600030101010101" pitchFamily="2" charset="-122"/>
                          <a:ea typeface="宋体" panose="02010600030101010101" pitchFamily="2" charset="-122"/>
                        </a:rPr>
                        <a:t>2022</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60765.96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50.12%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401.34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2.18%</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151.41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2519978759"/>
                  </a:ext>
                </a:extLst>
              </a:tr>
              <a:tr h="362221">
                <a:tc vMerge="1">
                  <a:txBody>
                    <a:bodyPr/>
                    <a:lstStyle/>
                    <a:p>
                      <a:endParaRPr lang="zh-CN" altLang="en-US"/>
                    </a:p>
                  </a:txBody>
                  <a:tcPr/>
                </a:tc>
                <a:tc>
                  <a:txBody>
                    <a:bodyPr/>
                    <a:lstStyle/>
                    <a:p>
                      <a:pPr algn="ctr" fontAlgn="b"/>
                      <a:r>
                        <a:rPr lang="en-US" altLang="zh-CN" sz="1600" u="none" strike="noStrike">
                          <a:effectLst/>
                          <a:latin typeface="宋体" panose="02010600030101010101" pitchFamily="2" charset="-122"/>
                          <a:ea typeface="宋体" panose="02010600030101010101" pitchFamily="2" charset="-122"/>
                        </a:rPr>
                        <a:t>2021</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54425.05</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50.58%</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354.99</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2.05%</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153.31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218654180"/>
                  </a:ext>
                </a:extLst>
              </a:tr>
              <a:tr h="362221">
                <a:tc rowSpan="3">
                  <a:txBody>
                    <a:bodyPr/>
                    <a:lstStyle/>
                    <a:p>
                      <a:pPr algn="ctr" fontAlgn="b"/>
                      <a:r>
                        <a:rPr lang="zh-CN" altLang="en-US" sz="1600" u="none" strike="noStrike" dirty="0">
                          <a:effectLst/>
                          <a:latin typeface="宋体" panose="02010600030101010101" pitchFamily="2" charset="-122"/>
                          <a:ea typeface="宋体" panose="02010600030101010101" pitchFamily="2" charset="-122"/>
                        </a:rPr>
                        <a:t>一般客户</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2023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25013.87</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19700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97.63%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1.68</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3666856573"/>
                  </a:ext>
                </a:extLst>
              </a:tr>
              <a:tr h="362221">
                <a:tc vMerge="1">
                  <a:txBody>
                    <a:bodyPr/>
                    <a:lstStyle/>
                    <a:p>
                      <a:endParaRPr lang="zh-CN" altLang="en-US"/>
                    </a:p>
                  </a:txBody>
                  <a:tcPr/>
                </a:tc>
                <a:tc>
                  <a:txBody>
                    <a:bodyPr/>
                    <a:lstStyle/>
                    <a:p>
                      <a:pPr algn="ctr" fontAlgn="b"/>
                      <a:r>
                        <a:rPr lang="en-US" altLang="zh-CN" sz="1600" u="none" strike="noStrike">
                          <a:effectLst/>
                          <a:latin typeface="宋体" panose="02010600030101010101" pitchFamily="2" charset="-122"/>
                          <a:ea typeface="宋体" panose="02010600030101010101" pitchFamily="2" charset="-122"/>
                        </a:rPr>
                        <a:t>2022</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22564.17</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18.61%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17985.66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97.75%</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1.25</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460595626"/>
                  </a:ext>
                </a:extLst>
              </a:tr>
              <a:tr h="362221">
                <a:tc vMerge="1">
                  <a:txBody>
                    <a:bodyPr/>
                    <a:lstStyle/>
                    <a:p>
                      <a:endParaRPr lang="zh-CN" altLang="en-US"/>
                    </a:p>
                  </a:txBody>
                  <a:tcPr/>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2021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19227.61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a:effectLst/>
                          <a:latin typeface="宋体" panose="02010600030101010101" pitchFamily="2" charset="-122"/>
                          <a:ea typeface="宋体" panose="02010600030101010101" pitchFamily="2" charset="-122"/>
                        </a:rPr>
                        <a:t>17.87%</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16932.8</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97.88%</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ctr" fontAlgn="b"/>
                      <a:r>
                        <a:rPr lang="en-US" altLang="zh-CN" sz="1600" u="none" strike="noStrike" dirty="0">
                          <a:effectLst/>
                          <a:latin typeface="宋体" panose="02010600030101010101" pitchFamily="2" charset="-122"/>
                          <a:ea typeface="宋体" panose="02010600030101010101" pitchFamily="2" charset="-122"/>
                        </a:rPr>
                        <a:t>1.14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197947760"/>
                  </a:ext>
                </a:extLst>
              </a:tr>
            </a:tbl>
          </a:graphicData>
        </a:graphic>
      </p:graphicFrame>
      <p:sp>
        <p:nvSpPr>
          <p:cNvPr id="11" name="文本框 10">
            <a:extLst>
              <a:ext uri="{FF2B5EF4-FFF2-40B4-BE49-F238E27FC236}">
                <a16:creationId xmlns:a16="http://schemas.microsoft.com/office/drawing/2014/main" id="{FE74CFBB-50E7-F3E8-53CA-E3171396F7E3}"/>
              </a:ext>
            </a:extLst>
          </p:cNvPr>
          <p:cNvSpPr txBox="1"/>
          <p:nvPr/>
        </p:nvSpPr>
        <p:spPr>
          <a:xfrm>
            <a:off x="557328" y="1227750"/>
            <a:ext cx="10363624"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招商银行零售客户资产分布表（更细拆分）如下：</a:t>
            </a:r>
            <a:endParaRPr lang="en-US" altLang="zh-CN" sz="2000"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注：</a:t>
            </a:r>
            <a:r>
              <a:rPr lang="en-US" altLang="zh-CN" sz="2000" dirty="0">
                <a:latin typeface="宋体" panose="02010600030101010101" pitchFamily="2" charset="-122"/>
                <a:ea typeface="宋体" panose="02010600030101010101" pitchFamily="2" charset="-122"/>
              </a:rPr>
              <a:t>2023</a:t>
            </a:r>
            <a:r>
              <a:rPr lang="zh-CN" altLang="en-US" sz="2000" dirty="0">
                <a:latin typeface="宋体" panose="02010600030101010101" pitchFamily="2" charset="-122"/>
                <a:ea typeface="宋体" panose="02010600030101010101" pitchFamily="2" charset="-122"/>
              </a:rPr>
              <a:t>年年报招商银行只披露管理</a:t>
            </a:r>
            <a:r>
              <a:rPr lang="zh-CN" altLang="en-US" sz="2000" b="1" dirty="0">
                <a:latin typeface="宋体" panose="02010600030101010101" pitchFamily="2" charset="-122"/>
                <a:ea typeface="宋体" panose="02010600030101010101" pitchFamily="2" charset="-122"/>
              </a:rPr>
              <a:t>金葵花及以上客户总资产余额</a:t>
            </a:r>
            <a:r>
              <a:rPr lang="en-US" altLang="zh-CN" sz="2000" dirty="0">
                <a:latin typeface="宋体" panose="02010600030101010101" pitchFamily="2" charset="-122"/>
                <a:ea typeface="宋体" panose="02010600030101010101" pitchFamily="2" charset="-122"/>
              </a:rPr>
              <a:t>108,197.44</a:t>
            </a:r>
            <a:r>
              <a:rPr lang="zh-CN" altLang="en-US" sz="2000" dirty="0">
                <a:latin typeface="宋体" panose="02010600030101010101" pitchFamily="2" charset="-122"/>
                <a:ea typeface="宋体" panose="02010600030101010101" pitchFamily="2" charset="-122"/>
              </a:rPr>
              <a:t>亿元，并未更细披露私人银行和金葵花余额各为多少</a:t>
            </a:r>
          </a:p>
        </p:txBody>
      </p:sp>
      <p:sp>
        <p:nvSpPr>
          <p:cNvPr id="12" name="箭头: 上 11">
            <a:extLst>
              <a:ext uri="{FF2B5EF4-FFF2-40B4-BE49-F238E27FC236}">
                <a16:creationId xmlns:a16="http://schemas.microsoft.com/office/drawing/2014/main" id="{75575C70-CDF1-1A50-C7C2-E5647902F08C}"/>
              </a:ext>
            </a:extLst>
          </p:cNvPr>
          <p:cNvSpPr/>
          <p:nvPr/>
        </p:nvSpPr>
        <p:spPr>
          <a:xfrm>
            <a:off x="11029361" y="3429000"/>
            <a:ext cx="254524" cy="6528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F5C8E88E-2E5B-1F3B-C727-288DA2F3B196}"/>
              </a:ext>
            </a:extLst>
          </p:cNvPr>
          <p:cNvSpPr/>
          <p:nvPr/>
        </p:nvSpPr>
        <p:spPr>
          <a:xfrm>
            <a:off x="11029361" y="4496586"/>
            <a:ext cx="254524" cy="6975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3103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7364F-815E-30B4-45F5-A11B21865022}"/>
              </a:ext>
            </a:extLst>
          </p:cNvPr>
          <p:cNvSpPr>
            <a:spLocks noGrp="1"/>
          </p:cNvSpPr>
          <p:nvPr>
            <p:ph type="title"/>
          </p:nvPr>
        </p:nvSpPr>
        <p:spPr/>
        <p:txBody>
          <a:bodyPr/>
          <a:lstStyle/>
          <a:p>
            <a:r>
              <a:rPr kumimoji="1" lang="zh-CN" altLang="en-US" dirty="0"/>
              <a:t>贫富差距</a:t>
            </a:r>
          </a:p>
        </p:txBody>
      </p:sp>
      <p:sp>
        <p:nvSpPr>
          <p:cNvPr id="3" name="灯片编号占位符 2">
            <a:extLst>
              <a:ext uri="{FF2B5EF4-FFF2-40B4-BE49-F238E27FC236}">
                <a16:creationId xmlns:a16="http://schemas.microsoft.com/office/drawing/2014/main" id="{5583881D-A218-44D4-998E-19E595FD46C3}"/>
              </a:ext>
            </a:extLst>
          </p:cNvPr>
          <p:cNvSpPr>
            <a:spLocks noGrp="1"/>
          </p:cNvSpPr>
          <p:nvPr>
            <p:ph type="sldNum" sz="quarter" idx="10"/>
          </p:nvPr>
        </p:nvSpPr>
        <p:spPr/>
        <p:txBody>
          <a:bodyPr/>
          <a:lstStyle/>
          <a:p>
            <a:fld id="{F56ABC50-C693-6145-8FE9-48A83A944B62}" type="slidenum">
              <a:rPr kumimoji="1" lang="zh-CN" altLang="en-US" smtClean="0"/>
              <a:pPr/>
              <a:t>49</a:t>
            </a:fld>
            <a:endParaRPr kumimoji="1" lang="zh-CN" altLang="en-US"/>
          </a:p>
        </p:txBody>
      </p:sp>
      <p:sp>
        <p:nvSpPr>
          <p:cNvPr id="4" name="内容占位符 3">
            <a:extLst>
              <a:ext uri="{FF2B5EF4-FFF2-40B4-BE49-F238E27FC236}">
                <a16:creationId xmlns:a16="http://schemas.microsoft.com/office/drawing/2014/main" id="{4EC5289C-BC10-2690-E11C-1D387414B883}"/>
              </a:ext>
            </a:extLst>
          </p:cNvPr>
          <p:cNvSpPr>
            <a:spLocks noGrp="1"/>
          </p:cNvSpPr>
          <p:nvPr>
            <p:ph sz="quarter" idx="11"/>
          </p:nvPr>
        </p:nvSpPr>
        <p:spPr/>
        <p:txBody>
          <a:bodyPr>
            <a:normAutofit/>
          </a:bodyPr>
          <a:lstStyle/>
          <a:p>
            <a:r>
              <a:rPr kumimoji="1" lang="zh-CN" altLang="en-US" dirty="0"/>
              <a:t>招行客户数据说明贫富差距一定在扩大吗？</a:t>
            </a:r>
          </a:p>
          <a:p>
            <a:r>
              <a:rPr kumimoji="1" lang="zh-CN" altLang="en-US" dirty="0"/>
              <a:t>反对观点</a:t>
            </a:r>
            <a:r>
              <a:rPr kumimoji="1" lang="en-US" altLang="zh-CN" dirty="0"/>
              <a:t>——1</a:t>
            </a:r>
            <a:r>
              <a:rPr kumimoji="1" lang="zh-CN" altLang="en-US" dirty="0"/>
              <a:t>）有偏见样本；</a:t>
            </a:r>
            <a:r>
              <a:rPr kumimoji="1" lang="en-US" altLang="zh-CN" dirty="0"/>
              <a:t>2</a:t>
            </a:r>
            <a:r>
              <a:rPr kumimoji="1" lang="zh-CN" altLang="en-US" dirty="0"/>
              <a:t>）小张在招行没钱不等于小张</a:t>
            </a:r>
            <a:r>
              <a:rPr kumimoji="1" lang="zh-CN" altLang="en-US"/>
              <a:t>没钱（小张的主卡行可能是别的银行）：</a:t>
            </a:r>
            <a:r>
              <a:rPr kumimoji="1" lang="en-US" altLang="zh-CN" dirty="0"/>
              <a:t>3</a:t>
            </a:r>
            <a:r>
              <a:rPr kumimoji="1" lang="zh-CN" altLang="en-US" dirty="0"/>
              <a:t>）房地产未计算；</a:t>
            </a:r>
            <a:r>
              <a:rPr kumimoji="1" lang="en-US" altLang="zh-CN" dirty="0"/>
              <a:t>4</a:t>
            </a:r>
            <a:r>
              <a:rPr kumimoji="1" lang="zh-CN" altLang="en-US" dirty="0"/>
              <a:t>）未考虑财富流动性强弱。</a:t>
            </a:r>
            <a:endParaRPr kumimoji="1" lang="en-US" altLang="zh-CN" dirty="0"/>
          </a:p>
          <a:p>
            <a:r>
              <a:rPr kumimoji="1" lang="zh-CN" altLang="en-US" dirty="0"/>
              <a:t>有观点认为</a:t>
            </a:r>
            <a:r>
              <a:rPr kumimoji="1" lang="en-US" altLang="zh-CN" dirty="0"/>
              <a:t>20%</a:t>
            </a:r>
            <a:r>
              <a:rPr kumimoji="1" lang="zh-CN" altLang="en-US" dirty="0"/>
              <a:t>的人掌握</a:t>
            </a:r>
            <a:r>
              <a:rPr kumimoji="1" lang="en-US" altLang="zh-CN" dirty="0"/>
              <a:t>80%</a:t>
            </a:r>
            <a:r>
              <a:rPr kumimoji="1" lang="zh-CN" altLang="en-US" dirty="0"/>
              <a:t>的财富已经过时了，</a:t>
            </a:r>
            <a:r>
              <a:rPr kumimoji="1" lang="en-US" altLang="zh-CN" dirty="0"/>
              <a:t>2%</a:t>
            </a:r>
            <a:r>
              <a:rPr kumimoji="1" lang="zh-CN" altLang="en-US" dirty="0"/>
              <a:t>的人掌握</a:t>
            </a:r>
            <a:r>
              <a:rPr kumimoji="1" lang="en-US" altLang="zh-CN" dirty="0"/>
              <a:t>80%</a:t>
            </a:r>
            <a:r>
              <a:rPr kumimoji="1" lang="zh-CN" altLang="en-US" dirty="0"/>
              <a:t>的财富也过时了，未来应该是</a:t>
            </a:r>
            <a:r>
              <a:rPr kumimoji="1" lang="en-US" altLang="zh-CN" dirty="0"/>
              <a:t>2%</a:t>
            </a:r>
            <a:r>
              <a:rPr kumimoji="1" lang="zh-CN" altLang="en-US" dirty="0"/>
              <a:t>的人掌握</a:t>
            </a:r>
            <a:r>
              <a:rPr kumimoji="1" lang="en-US" altLang="zh-CN" dirty="0"/>
              <a:t>120%</a:t>
            </a:r>
            <a:r>
              <a:rPr kumimoji="1" lang="zh-CN" altLang="en-US" dirty="0"/>
              <a:t>的财富，剩下的</a:t>
            </a:r>
            <a:r>
              <a:rPr kumimoji="1" lang="en-US" altLang="zh-CN" dirty="0"/>
              <a:t>98%</a:t>
            </a:r>
            <a:r>
              <a:rPr kumimoji="1" lang="zh-CN" altLang="en-US" dirty="0"/>
              <a:t>负债</a:t>
            </a:r>
            <a:r>
              <a:rPr kumimoji="1" lang="en-US" altLang="zh-CN" dirty="0"/>
              <a:t>20%</a:t>
            </a:r>
            <a:r>
              <a:rPr kumimoji="1" lang="zh-CN" altLang="en-US" dirty="0"/>
              <a:t>。</a:t>
            </a:r>
          </a:p>
          <a:p>
            <a:endParaRPr kumimoji="1" lang="zh-CN" altLang="en-US" dirty="0"/>
          </a:p>
        </p:txBody>
      </p:sp>
    </p:spTree>
    <p:extLst>
      <p:ext uri="{BB962C8B-B14F-4D97-AF65-F5344CB8AC3E}">
        <p14:creationId xmlns:p14="http://schemas.microsoft.com/office/powerpoint/2010/main" val="933951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：资产负债表衰退</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5</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515600" cy="4908775"/>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一类观点认为，中国曾经发生过资产负债表衰退，但尚未出现系统性、大规模、持续性衰退。例如，中国证券市场于</a:t>
            </a:r>
            <a:r>
              <a:rPr lang="en-US" altLang="zh-CN" sz="2000" kern="100" dirty="0">
                <a:effectLst/>
                <a:latin typeface="宋体" panose="02010600030101010101" pitchFamily="2" charset="-122"/>
                <a:ea typeface="宋体" panose="02010600030101010101" pitchFamily="2" charset="-122"/>
              </a:rPr>
              <a:t>2001</a:t>
            </a:r>
            <a:r>
              <a:rPr lang="zh-CN" altLang="en-US" sz="2000" kern="100" dirty="0">
                <a:effectLst/>
                <a:latin typeface="宋体" panose="02010600030101010101" pitchFamily="2" charset="-122"/>
                <a:ea typeface="宋体" panose="02010600030101010101" pitchFamily="2" charset="-122"/>
              </a:rPr>
              <a:t>年后连续</a:t>
            </a:r>
            <a:r>
              <a:rPr lang="en-US" altLang="zh-CN" sz="2000" kern="100" dirty="0">
                <a:effectLst/>
                <a:latin typeface="宋体" panose="02010600030101010101" pitchFamily="2" charset="-122"/>
                <a:ea typeface="宋体" panose="02010600030101010101" pitchFamily="2" charset="-122"/>
              </a:rPr>
              <a:t>4</a:t>
            </a:r>
            <a:r>
              <a:rPr lang="zh-CN" altLang="en-US" sz="2000" kern="100" dirty="0">
                <a:effectLst/>
                <a:latin typeface="宋体" panose="02010600030101010101" pitchFamily="2" charset="-122"/>
                <a:ea typeface="宋体" panose="02010600030101010101" pitchFamily="2" charset="-122"/>
              </a:rPr>
              <a:t>年下跌，导致中国陷入小规模资产负债表衰退。之所以是小规模衰退，主要基于两点理由：其一，当时资产价格下跌仅限于股市，由于房地产发展尚处于起步阶段，股市下跌并未引起房地产价格快速下跌；其二，当时中国股市市值占</a:t>
            </a:r>
            <a:r>
              <a:rPr lang="en-US" altLang="zh-CN" sz="2000" kern="100" dirty="0">
                <a:effectLst/>
                <a:latin typeface="宋体" panose="02010600030101010101" pitchFamily="2" charset="-122"/>
                <a:ea typeface="宋体" panose="02010600030101010101" pitchFamily="2" charset="-122"/>
              </a:rPr>
              <a:t>GDP</a:t>
            </a:r>
            <a:r>
              <a:rPr lang="zh-CN" altLang="en-US" sz="2000" kern="100" dirty="0">
                <a:effectLst/>
                <a:latin typeface="宋体" panose="02010600030101010101" pitchFamily="2" charset="-122"/>
                <a:ea typeface="宋体" panose="02010600030101010101" pitchFamily="2" charset="-122"/>
              </a:rPr>
              <a:t>比重仅为</a:t>
            </a:r>
            <a:r>
              <a:rPr lang="en-US" altLang="zh-CN" sz="2000" kern="100" dirty="0">
                <a:effectLst/>
                <a:latin typeface="宋体" panose="02010600030101010101" pitchFamily="2" charset="-122"/>
                <a:ea typeface="宋体" panose="02010600030101010101" pitchFamily="2" charset="-122"/>
              </a:rPr>
              <a:t>15%</a:t>
            </a:r>
            <a:r>
              <a:rPr lang="zh-CN" altLang="en-US" sz="2000" kern="100" dirty="0">
                <a:effectLst/>
                <a:latin typeface="宋体" panose="02010600030101010101" pitchFamily="2" charset="-122"/>
                <a:ea typeface="宋体" panose="02010600030101010101" pitchFamily="2" charset="-122"/>
              </a:rPr>
              <a:t>左右，大多数企业与居民并未参与股票投资。因此，此次小规模资产负债表衰退仅对证券公司影响较大，但对于居民及其他部门的影响较小（尹中立，</a:t>
            </a:r>
            <a:r>
              <a:rPr lang="en-US" altLang="zh-CN" sz="2000" kern="100" dirty="0">
                <a:effectLst/>
                <a:latin typeface="宋体" panose="02010600030101010101" pitchFamily="2" charset="-122"/>
                <a:ea typeface="宋体" panose="02010600030101010101" pitchFamily="2" charset="-122"/>
              </a:rPr>
              <a:t>2012</a:t>
            </a:r>
            <a:r>
              <a:rPr lang="zh-CN" altLang="en-US" sz="2000" kern="100" dirty="0">
                <a:effectLst/>
                <a:latin typeface="宋体" panose="02010600030101010101" pitchFamily="2" charset="-122"/>
                <a:ea typeface="宋体" panose="02010600030101010101" pitchFamily="2" charset="-122"/>
              </a:rPr>
              <a:t>；颜博，</a:t>
            </a:r>
            <a:r>
              <a:rPr lang="en-US" altLang="zh-CN" sz="2000" kern="100" dirty="0">
                <a:effectLst/>
                <a:latin typeface="宋体" panose="02010600030101010101" pitchFamily="2" charset="-122"/>
                <a:ea typeface="宋体" panose="02010600030101010101" pitchFamily="2" charset="-122"/>
              </a:rPr>
              <a:t>2013</a:t>
            </a:r>
            <a:r>
              <a:rPr lang="zh-CN" altLang="en-US" sz="2000" kern="100" dirty="0">
                <a:effectLst/>
                <a:latin typeface="宋体" panose="02010600030101010101" pitchFamily="2" charset="-122"/>
                <a:ea typeface="宋体" panose="02010600030101010101" pitchFamily="2" charset="-122"/>
              </a:rPr>
              <a:t>）。又如，有研究表明，中国在</a:t>
            </a:r>
            <a:r>
              <a:rPr lang="en-US" altLang="zh-CN" sz="2000" kern="100" dirty="0">
                <a:effectLst/>
                <a:latin typeface="宋体" panose="02010600030101010101" pitchFamily="2" charset="-122"/>
                <a:ea typeface="宋体" panose="02010600030101010101" pitchFamily="2" charset="-122"/>
              </a:rPr>
              <a:t>2012</a:t>
            </a:r>
            <a:r>
              <a:rPr lang="zh-CN" altLang="en-US" sz="2000" kern="100" dirty="0">
                <a:effectLst/>
                <a:latin typeface="宋体" panose="02010600030101010101" pitchFamily="2" charset="-122"/>
                <a:ea typeface="宋体" panose="02010600030101010101" pitchFamily="2" charset="-122"/>
              </a:rPr>
              <a:t>年发生过资产负债表衰退，当时居民收入并未下降，但消费水平却显著下降。这次资产负债表衰退并未造成中国经济发生实质性衰退，仅导致经济增速下滑（廖宗魁，</a:t>
            </a:r>
            <a:r>
              <a:rPr lang="en-US" altLang="zh-CN" sz="2000" kern="100" dirty="0">
                <a:effectLst/>
                <a:latin typeface="宋体" panose="02010600030101010101" pitchFamily="2" charset="-122"/>
                <a:ea typeface="宋体" panose="02010600030101010101" pitchFamily="2" charset="-122"/>
              </a:rPr>
              <a:t>2012</a:t>
            </a:r>
            <a:r>
              <a:rPr lang="zh-CN" altLang="en-US" sz="2000" kern="100" dirty="0">
                <a:effectLst/>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623152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2AFB9C-232D-0B5D-75B9-5D33B276A1C3}"/>
              </a:ext>
            </a:extLst>
          </p:cNvPr>
          <p:cNvSpPr>
            <a:spLocks noGrp="1"/>
          </p:cNvSpPr>
          <p:nvPr>
            <p:ph type="title"/>
          </p:nvPr>
        </p:nvSpPr>
        <p:spPr/>
        <p:txBody>
          <a:bodyPr/>
          <a:lstStyle/>
          <a:p>
            <a:r>
              <a:rPr kumimoji="1" lang="zh-CN" altLang="en-US" dirty="0"/>
              <a:t>基尼系数</a:t>
            </a:r>
          </a:p>
        </p:txBody>
      </p:sp>
      <p:sp>
        <p:nvSpPr>
          <p:cNvPr id="3" name="灯片编号占位符 2">
            <a:extLst>
              <a:ext uri="{FF2B5EF4-FFF2-40B4-BE49-F238E27FC236}">
                <a16:creationId xmlns:a16="http://schemas.microsoft.com/office/drawing/2014/main" id="{9E74F4ED-BD71-D5AC-0B38-521AA9D13AD7}"/>
              </a:ext>
            </a:extLst>
          </p:cNvPr>
          <p:cNvSpPr>
            <a:spLocks noGrp="1"/>
          </p:cNvSpPr>
          <p:nvPr>
            <p:ph type="sldNum" sz="quarter" idx="10"/>
          </p:nvPr>
        </p:nvSpPr>
        <p:spPr/>
        <p:txBody>
          <a:bodyPr/>
          <a:lstStyle/>
          <a:p>
            <a:fld id="{F56ABC50-C693-6145-8FE9-48A83A944B62}" type="slidenum">
              <a:rPr kumimoji="1" lang="zh-CN" altLang="en-US" smtClean="0"/>
              <a:pPr/>
              <a:t>50</a:t>
            </a:fld>
            <a:endParaRPr kumimoji="1" lang="zh-CN" altLang="en-US"/>
          </a:p>
        </p:txBody>
      </p:sp>
      <p:sp>
        <p:nvSpPr>
          <p:cNvPr id="4" name="内容占位符 3">
            <a:extLst>
              <a:ext uri="{FF2B5EF4-FFF2-40B4-BE49-F238E27FC236}">
                <a16:creationId xmlns:a16="http://schemas.microsoft.com/office/drawing/2014/main" id="{5677CF76-8904-A629-3646-70E1122C655B}"/>
              </a:ext>
            </a:extLst>
          </p:cNvPr>
          <p:cNvSpPr>
            <a:spLocks noGrp="1"/>
          </p:cNvSpPr>
          <p:nvPr>
            <p:ph sz="quarter" idx="11"/>
          </p:nvPr>
        </p:nvSpPr>
        <p:spPr>
          <a:xfrm>
            <a:off x="939114" y="1388330"/>
            <a:ext cx="6144592" cy="4621212"/>
          </a:xfrm>
        </p:spPr>
        <p:txBody>
          <a:bodyPr>
            <a:normAutofit fontScale="85000" lnSpcReduction="10000"/>
          </a:bodyPr>
          <a:lstStyle/>
          <a:p>
            <a:r>
              <a:rPr kumimoji="1" lang="zh-CN" altLang="en-US" dirty="0"/>
              <a:t>基尼系数，是国际上通用衡量一个国家或地区居民收入差距的常用指标。</a:t>
            </a:r>
          </a:p>
          <a:p>
            <a:r>
              <a:rPr kumimoji="1" lang="zh-CN" altLang="en-US" dirty="0"/>
              <a:t>基尼系数最大为“</a:t>
            </a:r>
            <a:r>
              <a:rPr kumimoji="1" lang="en-US" altLang="zh-CN" dirty="0"/>
              <a:t>1”</a:t>
            </a:r>
            <a:r>
              <a:rPr kumimoji="1" lang="zh-CN" altLang="en-US" dirty="0"/>
              <a:t>，最小等于“</a:t>
            </a:r>
            <a:r>
              <a:rPr kumimoji="1" lang="en-US" altLang="zh-CN" dirty="0"/>
              <a:t>0”</a:t>
            </a:r>
            <a:r>
              <a:rPr kumimoji="1" lang="zh-CN" altLang="en-US" dirty="0"/>
              <a:t>，基尼系数越接近</a:t>
            </a:r>
            <a:r>
              <a:rPr kumimoji="1" lang="en-US" altLang="zh-CN" dirty="0"/>
              <a:t>0</a:t>
            </a:r>
            <a:r>
              <a:rPr kumimoji="1" lang="zh-CN" altLang="en-US" dirty="0"/>
              <a:t>，说明收入分配越趋向平等。</a:t>
            </a:r>
          </a:p>
          <a:p>
            <a:r>
              <a:rPr kumimoji="1" lang="en-US" altLang="zh-CN" dirty="0"/>
              <a:t>0.2-0.3</a:t>
            </a:r>
            <a:r>
              <a:rPr kumimoji="1" lang="zh-CN" altLang="en-US" dirty="0"/>
              <a:t>是收入比较平均；</a:t>
            </a:r>
            <a:r>
              <a:rPr kumimoji="1" lang="en-US" altLang="zh-CN" dirty="0"/>
              <a:t>0.3-0.4</a:t>
            </a:r>
            <a:r>
              <a:rPr kumimoji="1" lang="zh-CN" altLang="en-US" dirty="0"/>
              <a:t>是收入相对合理；</a:t>
            </a:r>
            <a:r>
              <a:rPr kumimoji="1" lang="en-US" altLang="zh-CN" dirty="0"/>
              <a:t>0.4-0.5</a:t>
            </a:r>
            <a:r>
              <a:rPr kumimoji="1" lang="zh-CN" altLang="en-US" dirty="0"/>
              <a:t>是收入差距较大；</a:t>
            </a:r>
            <a:r>
              <a:rPr kumimoji="1" lang="en-US" altLang="zh-CN" dirty="0"/>
              <a:t>0.5</a:t>
            </a:r>
            <a:r>
              <a:rPr kumimoji="1" lang="zh-CN" altLang="en-US" dirty="0"/>
              <a:t>以上是收入悬殊。</a:t>
            </a:r>
          </a:p>
          <a:p>
            <a:r>
              <a:rPr kumimoji="1" lang="zh-CN" altLang="en-US" dirty="0"/>
              <a:t>所以一般默认把</a:t>
            </a:r>
            <a:r>
              <a:rPr kumimoji="1" lang="en-US" altLang="zh-CN" dirty="0"/>
              <a:t>0.4</a:t>
            </a:r>
            <a:r>
              <a:rPr kumimoji="1" lang="zh-CN" altLang="en-US" dirty="0"/>
              <a:t>看成贫富差距警戒线，大于</a:t>
            </a:r>
            <a:r>
              <a:rPr kumimoji="1" lang="en-US" altLang="zh-CN" dirty="0"/>
              <a:t>0.4</a:t>
            </a:r>
            <a:r>
              <a:rPr kumimoji="1" lang="zh-CN" altLang="en-US" dirty="0"/>
              <a:t>就很容易出现社会动荡。</a:t>
            </a:r>
            <a:endParaRPr kumimoji="1" lang="en-US" altLang="zh-CN" dirty="0"/>
          </a:p>
          <a:p>
            <a:r>
              <a:rPr kumimoji="1" lang="zh-CN" altLang="en-US" dirty="0"/>
              <a:t>盖茨比曲线：在高度不平等的国家，代际流动性较低（阶层固化），社会越不平等，个人经济地位就越由父母的地位决定，子女处于父辈的经济阶层的可能性也就越高。</a:t>
            </a:r>
          </a:p>
        </p:txBody>
      </p:sp>
      <p:pic>
        <p:nvPicPr>
          <p:cNvPr id="5" name="图片 4">
            <a:extLst>
              <a:ext uri="{FF2B5EF4-FFF2-40B4-BE49-F238E27FC236}">
                <a16:creationId xmlns:a16="http://schemas.microsoft.com/office/drawing/2014/main" id="{2DBC3883-BDDE-BB4D-9F93-344C882DDE59}"/>
              </a:ext>
            </a:extLst>
          </p:cNvPr>
          <p:cNvPicPr>
            <a:picLocks noChangeAspect="1"/>
          </p:cNvPicPr>
          <p:nvPr/>
        </p:nvPicPr>
        <p:blipFill>
          <a:blip r:embed="rId2"/>
          <a:stretch>
            <a:fillRect/>
          </a:stretch>
        </p:blipFill>
        <p:spPr>
          <a:xfrm>
            <a:off x="7083706" y="1388330"/>
            <a:ext cx="4522354" cy="4199329"/>
          </a:xfrm>
          <a:prstGeom prst="rect">
            <a:avLst/>
          </a:prstGeom>
        </p:spPr>
      </p:pic>
    </p:spTree>
    <p:extLst>
      <p:ext uri="{BB962C8B-B14F-4D97-AF65-F5344CB8AC3E}">
        <p14:creationId xmlns:p14="http://schemas.microsoft.com/office/powerpoint/2010/main" val="220630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AEF87-6680-1C1C-2A9D-8C0C3B9A0A7C}"/>
              </a:ext>
            </a:extLst>
          </p:cNvPr>
          <p:cNvSpPr>
            <a:spLocks noGrp="1"/>
          </p:cNvSpPr>
          <p:nvPr>
            <p:ph type="title"/>
          </p:nvPr>
        </p:nvSpPr>
        <p:spPr/>
        <p:txBody>
          <a:bodyPr/>
          <a:lstStyle/>
          <a:p>
            <a:r>
              <a:rPr kumimoji="1" lang="zh-CN" altLang="en-US" sz="4400" dirty="0"/>
              <a:t>招商银行</a:t>
            </a:r>
            <a:r>
              <a:rPr kumimoji="1" lang="de-DE" altLang="zh-CN" sz="4400" dirty="0"/>
              <a:t>APP</a:t>
            </a:r>
            <a:endParaRPr kumimoji="1" lang="zh-CN" altLang="en-US" dirty="0"/>
          </a:p>
        </p:txBody>
      </p:sp>
      <p:sp>
        <p:nvSpPr>
          <p:cNvPr id="3" name="灯片编号占位符 2">
            <a:extLst>
              <a:ext uri="{FF2B5EF4-FFF2-40B4-BE49-F238E27FC236}">
                <a16:creationId xmlns:a16="http://schemas.microsoft.com/office/drawing/2014/main" id="{B615D0D5-392F-E216-1585-5DC6043F0CCD}"/>
              </a:ext>
            </a:extLst>
          </p:cNvPr>
          <p:cNvSpPr>
            <a:spLocks noGrp="1"/>
          </p:cNvSpPr>
          <p:nvPr>
            <p:ph type="sldNum" sz="quarter" idx="10"/>
          </p:nvPr>
        </p:nvSpPr>
        <p:spPr/>
        <p:txBody>
          <a:bodyPr/>
          <a:lstStyle/>
          <a:p>
            <a:fld id="{F56ABC50-C693-6145-8FE9-48A83A944B62}" type="slidenum">
              <a:rPr kumimoji="1" lang="zh-CN" altLang="en-US" smtClean="0"/>
              <a:pPr/>
              <a:t>51</a:t>
            </a:fld>
            <a:endParaRPr kumimoji="1" lang="zh-CN" altLang="en-US"/>
          </a:p>
        </p:txBody>
      </p:sp>
      <p:sp>
        <p:nvSpPr>
          <p:cNvPr id="4" name="内容占位符 3">
            <a:extLst>
              <a:ext uri="{FF2B5EF4-FFF2-40B4-BE49-F238E27FC236}">
                <a16:creationId xmlns:a16="http://schemas.microsoft.com/office/drawing/2014/main" id="{281A9183-63D2-B1E0-1A04-756AF2D3E403}"/>
              </a:ext>
            </a:extLst>
          </p:cNvPr>
          <p:cNvSpPr>
            <a:spLocks noGrp="1"/>
          </p:cNvSpPr>
          <p:nvPr>
            <p:ph sz="quarter" idx="11"/>
          </p:nvPr>
        </p:nvSpPr>
        <p:spPr/>
        <p:txBody>
          <a:bodyPr>
            <a:normAutofit/>
          </a:bodyPr>
          <a:lstStyle/>
          <a:p>
            <a:r>
              <a:rPr kumimoji="1" lang="zh-CN" altLang="en-US" dirty="0"/>
              <a:t>零售客户服务方面，加快从“线上零售”向“数智零售”转型升级，构建智慧财富引擎、智慧客服引擎，沉淀数字化能力。招商银行</a:t>
            </a:r>
            <a:r>
              <a:rPr kumimoji="1" lang="en-US" altLang="zh-CN" dirty="0"/>
              <a:t>App</a:t>
            </a:r>
            <a:r>
              <a:rPr kumimoji="1" lang="zh-CN" altLang="en-US" dirty="0"/>
              <a:t>进一步整合人工智能、智能客服、远程顾问能力，焕新推出智能财富助理“小招”，提供财务分析、选品策略、市场观点、收益分析等一站式财富管理服务和个性化、定制化顾问服务。截至报告期末，招商银行</a:t>
            </a:r>
            <a:r>
              <a:rPr kumimoji="1" lang="en-US" altLang="zh-CN" dirty="0"/>
              <a:t>App</a:t>
            </a:r>
            <a:r>
              <a:rPr kumimoji="1" lang="zh-CN" altLang="en-US" dirty="0"/>
              <a:t>和掌上生活</a:t>
            </a:r>
            <a:r>
              <a:rPr kumimoji="1" lang="en-US" altLang="zh-CN" dirty="0"/>
              <a:t>App</a:t>
            </a:r>
            <a:r>
              <a:rPr kumimoji="1" lang="zh-CN" altLang="en-US" dirty="0"/>
              <a:t>的月活跃用户</a:t>
            </a:r>
            <a:r>
              <a:rPr kumimoji="1" lang="en-US" altLang="zh-CN" dirty="0"/>
              <a:t>(MAU)</a:t>
            </a:r>
            <a:r>
              <a:rPr kumimoji="1" lang="zh-CN" altLang="en-US" dirty="0"/>
              <a:t>达</a:t>
            </a:r>
            <a:r>
              <a:rPr kumimoji="1" lang="en-US" altLang="zh-CN" dirty="0"/>
              <a:t>1.17</a:t>
            </a:r>
            <a:r>
              <a:rPr kumimoji="1" lang="zh-CN" altLang="en-US" dirty="0"/>
              <a:t>亿户。报告期内，小微贷款线上审批投放笔数占全渠道投放笔数比重达</a:t>
            </a:r>
            <a:r>
              <a:rPr kumimoji="1" lang="en-US" altLang="zh-CN" dirty="0"/>
              <a:t>66.74%</a:t>
            </a:r>
            <a:r>
              <a:rPr kumimoji="1" lang="zh-CN" altLang="en-US" dirty="0"/>
              <a:t>，同比提升</a:t>
            </a:r>
            <a:r>
              <a:rPr kumimoji="1" lang="en-US" altLang="zh-CN" dirty="0"/>
              <a:t>7.13</a:t>
            </a:r>
            <a:r>
              <a:rPr kumimoji="1" lang="zh-CN" altLang="en-US" dirty="0"/>
              <a:t>个百分点 ；财富管理升级财富</a:t>
            </a:r>
            <a:r>
              <a:rPr kumimoji="1" lang="en-US" altLang="zh-CN" dirty="0"/>
              <a:t>Alpha+</a:t>
            </a:r>
            <a:r>
              <a:rPr kumimoji="1" lang="zh-CN" altLang="en-US" dirty="0"/>
              <a:t>平台，实现投研选品、投后管理全流程数智化，深度赋能关键岗位专业度提升。</a:t>
            </a:r>
          </a:p>
        </p:txBody>
      </p:sp>
    </p:spTree>
    <p:extLst>
      <p:ext uri="{BB962C8B-B14F-4D97-AF65-F5344CB8AC3E}">
        <p14:creationId xmlns:p14="http://schemas.microsoft.com/office/powerpoint/2010/main" val="1263028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BDA36B-6825-5FA0-AD85-76FAC679643D}"/>
              </a:ext>
            </a:extLst>
          </p:cNvPr>
          <p:cNvSpPr>
            <a:spLocks noGrp="1"/>
          </p:cNvSpPr>
          <p:nvPr>
            <p:ph type="sldNum" sz="quarter" idx="10"/>
          </p:nvPr>
        </p:nvSpPr>
        <p:spPr/>
        <p:txBody>
          <a:bodyPr/>
          <a:lstStyle/>
          <a:p>
            <a:fld id="{F56ABC50-C693-6145-8FE9-48A83A944B62}" type="slidenum">
              <a:rPr kumimoji="1" lang="zh-CN" altLang="en-US" smtClean="0"/>
              <a:pPr/>
              <a:t>52</a:t>
            </a:fld>
            <a:endParaRPr kumimoji="1" lang="zh-CN" altLang="en-US"/>
          </a:p>
        </p:txBody>
      </p:sp>
      <p:pic>
        <p:nvPicPr>
          <p:cNvPr id="4" name="图片 3">
            <a:extLst>
              <a:ext uri="{FF2B5EF4-FFF2-40B4-BE49-F238E27FC236}">
                <a16:creationId xmlns:a16="http://schemas.microsoft.com/office/drawing/2014/main" id="{82F59B18-BFA8-266C-1991-3C0ED5B0063C}"/>
              </a:ext>
            </a:extLst>
          </p:cNvPr>
          <p:cNvPicPr>
            <a:picLocks noChangeAspect="1"/>
          </p:cNvPicPr>
          <p:nvPr/>
        </p:nvPicPr>
        <p:blipFill>
          <a:blip r:embed="rId2"/>
          <a:stretch>
            <a:fillRect/>
          </a:stretch>
        </p:blipFill>
        <p:spPr>
          <a:xfrm>
            <a:off x="730250" y="1365567"/>
            <a:ext cx="10020300" cy="3781425"/>
          </a:xfrm>
          <a:prstGeom prst="rect">
            <a:avLst/>
          </a:prstGeom>
        </p:spPr>
      </p:pic>
    </p:spTree>
    <p:extLst>
      <p:ext uri="{BB962C8B-B14F-4D97-AF65-F5344CB8AC3E}">
        <p14:creationId xmlns:p14="http://schemas.microsoft.com/office/powerpoint/2010/main" val="4151454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8A814-E2BF-FFE3-79BD-B39D2B36C0EC}"/>
              </a:ext>
            </a:extLst>
          </p:cNvPr>
          <p:cNvSpPr>
            <a:spLocks noGrp="1"/>
          </p:cNvSpPr>
          <p:nvPr>
            <p:ph type="title"/>
          </p:nvPr>
        </p:nvSpPr>
        <p:spPr/>
        <p:txBody>
          <a:bodyPr>
            <a:normAutofit/>
          </a:bodyPr>
          <a:lstStyle/>
          <a:p>
            <a:r>
              <a:rPr kumimoji="1" lang="zh-CN" altLang="en-US" dirty="0"/>
              <a:t>招商银行年报分析目录</a:t>
            </a:r>
          </a:p>
        </p:txBody>
      </p:sp>
      <p:sp>
        <p:nvSpPr>
          <p:cNvPr id="3" name="灯片编号占位符 2">
            <a:extLst>
              <a:ext uri="{FF2B5EF4-FFF2-40B4-BE49-F238E27FC236}">
                <a16:creationId xmlns:a16="http://schemas.microsoft.com/office/drawing/2014/main" id="{C8301324-F0EF-CFE1-1A8C-CE9C166E5D0C}"/>
              </a:ext>
            </a:extLst>
          </p:cNvPr>
          <p:cNvSpPr>
            <a:spLocks noGrp="1"/>
          </p:cNvSpPr>
          <p:nvPr>
            <p:ph type="sldNum" sz="quarter" idx="10"/>
          </p:nvPr>
        </p:nvSpPr>
        <p:spPr/>
        <p:txBody>
          <a:bodyPr/>
          <a:lstStyle/>
          <a:p>
            <a:fld id="{F56ABC50-C693-6145-8FE9-48A83A944B62}" type="slidenum">
              <a:rPr kumimoji="1" lang="zh-CN" altLang="en-US" smtClean="0"/>
              <a:pPr/>
              <a:t>53</a:t>
            </a:fld>
            <a:endParaRPr kumimoji="1" lang="zh-CN" altLang="en-US"/>
          </a:p>
        </p:txBody>
      </p:sp>
      <p:grpSp>
        <p:nvGrpSpPr>
          <p:cNvPr id="5" name="组合 4">
            <a:extLst>
              <a:ext uri="{FF2B5EF4-FFF2-40B4-BE49-F238E27FC236}">
                <a16:creationId xmlns:a16="http://schemas.microsoft.com/office/drawing/2014/main" id="{DE648763-BB1C-E79C-281B-6F908189AF2B}"/>
              </a:ext>
            </a:extLst>
          </p:cNvPr>
          <p:cNvGrpSpPr/>
          <p:nvPr/>
        </p:nvGrpSpPr>
        <p:grpSpPr>
          <a:xfrm>
            <a:off x="1445070" y="1490692"/>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A483B945-2FBA-EE02-36A4-D838B16DC3D5}"/>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效益类指标</a:t>
              </a:r>
            </a:p>
          </p:txBody>
        </p:sp>
        <p:sp>
          <p:nvSpPr>
            <p:cNvPr id="7" name="Round Diagonal Corner Rectangle 5">
              <a:extLst>
                <a:ext uri="{FF2B5EF4-FFF2-40B4-BE49-F238E27FC236}">
                  <a16:creationId xmlns:a16="http://schemas.microsoft.com/office/drawing/2014/main" id="{8ADCD4A7-5794-3FF9-160D-E36C28A8F63D}"/>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54</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747E050-FF05-BB37-AC37-9988DF308ACB}"/>
              </a:ext>
            </a:extLst>
          </p:cNvPr>
          <p:cNvGrpSpPr/>
          <p:nvPr/>
        </p:nvGrpSpPr>
        <p:grpSpPr>
          <a:xfrm>
            <a:off x="1445070" y="2153554"/>
            <a:ext cx="8800956" cy="469150"/>
            <a:chOff x="1586838" y="1780540"/>
            <a:chExt cx="8335508" cy="531812"/>
          </a:xfrm>
          <a:solidFill>
            <a:srgbClr val="FCE7DC"/>
          </a:solidFill>
        </p:grpSpPr>
        <p:sp>
          <p:nvSpPr>
            <p:cNvPr id="9" name="Round Diagonal Corner Rectangle 5">
              <a:extLst>
                <a:ext uri="{FF2B5EF4-FFF2-40B4-BE49-F238E27FC236}">
                  <a16:creationId xmlns:a16="http://schemas.microsoft.com/office/drawing/2014/main" id="{59D86C4E-EB45-0D68-D72C-9B5B17FFF84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效率类指标</a:t>
              </a:r>
            </a:p>
          </p:txBody>
        </p:sp>
        <p:sp>
          <p:nvSpPr>
            <p:cNvPr id="10" name="Round Diagonal Corner Rectangle 5">
              <a:extLst>
                <a:ext uri="{FF2B5EF4-FFF2-40B4-BE49-F238E27FC236}">
                  <a16:creationId xmlns:a16="http://schemas.microsoft.com/office/drawing/2014/main" id="{F0F833FE-61DB-A2CF-3563-24F82EE6C81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63</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6289AE8C-880C-9229-2084-231A5D1A0D8C}"/>
              </a:ext>
            </a:extLst>
          </p:cNvPr>
          <p:cNvGrpSpPr/>
          <p:nvPr/>
        </p:nvGrpSpPr>
        <p:grpSpPr>
          <a:xfrm>
            <a:off x="1445070" y="2832919"/>
            <a:ext cx="8800956" cy="469150"/>
            <a:chOff x="1586838" y="1780540"/>
            <a:chExt cx="8335508" cy="531812"/>
          </a:xfrm>
          <a:solidFill>
            <a:srgbClr val="FCE7DC"/>
          </a:solidFill>
        </p:grpSpPr>
        <p:sp>
          <p:nvSpPr>
            <p:cNvPr id="12" name="Round Diagonal Corner Rectangle 5">
              <a:extLst>
                <a:ext uri="{FF2B5EF4-FFF2-40B4-BE49-F238E27FC236}">
                  <a16:creationId xmlns:a16="http://schemas.microsoft.com/office/drawing/2014/main" id="{2252E9BA-5434-F10F-305A-6A5115ACA108}"/>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风险类指标</a:t>
              </a:r>
            </a:p>
          </p:txBody>
        </p:sp>
        <p:sp>
          <p:nvSpPr>
            <p:cNvPr id="13" name="Round Diagonal Corner Rectangle 5">
              <a:extLst>
                <a:ext uri="{FF2B5EF4-FFF2-40B4-BE49-F238E27FC236}">
                  <a16:creationId xmlns:a16="http://schemas.microsoft.com/office/drawing/2014/main" id="{10FE32FD-ACE5-EF40-8569-AEF6D074C76D}"/>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67</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760D00AE-6A01-07A5-88C6-8B27F6AC395F}"/>
              </a:ext>
            </a:extLst>
          </p:cNvPr>
          <p:cNvGrpSpPr/>
          <p:nvPr/>
        </p:nvGrpSpPr>
        <p:grpSpPr>
          <a:xfrm>
            <a:off x="1445070" y="3504234"/>
            <a:ext cx="8800956" cy="469150"/>
            <a:chOff x="1586838" y="1780540"/>
            <a:chExt cx="8335508" cy="531812"/>
          </a:xfrm>
          <a:solidFill>
            <a:srgbClr val="FCE7DC"/>
          </a:solidFill>
        </p:grpSpPr>
        <p:sp>
          <p:nvSpPr>
            <p:cNvPr id="20" name="Round Diagonal Corner Rectangle 5">
              <a:extLst>
                <a:ext uri="{FF2B5EF4-FFF2-40B4-BE49-F238E27FC236}">
                  <a16:creationId xmlns:a16="http://schemas.microsoft.com/office/drawing/2014/main" id="{A49DFE15-37FC-60DA-2F7A-613398580013}"/>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规模类指标</a:t>
              </a:r>
            </a:p>
          </p:txBody>
        </p:sp>
        <p:sp>
          <p:nvSpPr>
            <p:cNvPr id="21" name="Round Diagonal Corner Rectangle 5">
              <a:extLst>
                <a:ext uri="{FF2B5EF4-FFF2-40B4-BE49-F238E27FC236}">
                  <a16:creationId xmlns:a16="http://schemas.microsoft.com/office/drawing/2014/main" id="{8C9470B0-6023-3395-6E4B-5E84D9271EA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81</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7977935D-1395-922D-4E49-12E2451BE4C9}"/>
              </a:ext>
            </a:extLst>
          </p:cNvPr>
          <p:cNvGrpSpPr/>
          <p:nvPr/>
        </p:nvGrpSpPr>
        <p:grpSpPr>
          <a:xfrm>
            <a:off x="1445070" y="4185597"/>
            <a:ext cx="8800956" cy="469150"/>
            <a:chOff x="1586838" y="1780540"/>
            <a:chExt cx="8335508" cy="531812"/>
          </a:xfrm>
          <a:solidFill>
            <a:srgbClr val="FCE7DC"/>
          </a:solidFill>
        </p:grpSpPr>
        <p:sp>
          <p:nvSpPr>
            <p:cNvPr id="15" name="Round Diagonal Corner Rectangle 5">
              <a:extLst>
                <a:ext uri="{FF2B5EF4-FFF2-40B4-BE49-F238E27FC236}">
                  <a16:creationId xmlns:a16="http://schemas.microsoft.com/office/drawing/2014/main" id="{70F7EB2A-9355-CAB4-5F92-23062A9F05E2}"/>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发展类指标</a:t>
              </a:r>
            </a:p>
          </p:txBody>
        </p:sp>
        <p:sp>
          <p:nvSpPr>
            <p:cNvPr id="16" name="Round Diagonal Corner Rectangle 5">
              <a:extLst>
                <a:ext uri="{FF2B5EF4-FFF2-40B4-BE49-F238E27FC236}">
                  <a16:creationId xmlns:a16="http://schemas.microsoft.com/office/drawing/2014/main" id="{B613AE2E-E29B-75C4-DDCC-E32F6F620135}"/>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83</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C7759CDE-5CD0-5EE3-A061-F08599634AFE}"/>
              </a:ext>
            </a:extLst>
          </p:cNvPr>
          <p:cNvGrpSpPr/>
          <p:nvPr/>
        </p:nvGrpSpPr>
        <p:grpSpPr>
          <a:xfrm>
            <a:off x="1445070" y="4873151"/>
            <a:ext cx="8800956" cy="469150"/>
            <a:chOff x="1586838" y="1780540"/>
            <a:chExt cx="8335508" cy="531812"/>
          </a:xfrm>
          <a:solidFill>
            <a:srgbClr val="FCE7DC"/>
          </a:solidFill>
        </p:grpSpPr>
        <p:sp>
          <p:nvSpPr>
            <p:cNvPr id="18" name="Round Diagonal Corner Rectangle 5">
              <a:extLst>
                <a:ext uri="{FF2B5EF4-FFF2-40B4-BE49-F238E27FC236}">
                  <a16:creationId xmlns:a16="http://schemas.microsoft.com/office/drawing/2014/main" id="{F7070BBC-0B87-257B-FCEA-A377F18FB01C}"/>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6. </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重点科目分析</a:t>
              </a:r>
            </a:p>
          </p:txBody>
        </p:sp>
        <p:sp>
          <p:nvSpPr>
            <p:cNvPr id="19" name="Round Diagonal Corner Rectangle 5">
              <a:extLst>
                <a:ext uri="{FF2B5EF4-FFF2-40B4-BE49-F238E27FC236}">
                  <a16:creationId xmlns:a16="http://schemas.microsoft.com/office/drawing/2014/main" id="{46605E8F-E395-B41B-DAF5-2B4AFDD3EC85}"/>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85</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DBFF57F2-81A4-D9E9-BD09-D87F0F97E35B}"/>
              </a:ext>
            </a:extLst>
          </p:cNvPr>
          <p:cNvGrpSpPr/>
          <p:nvPr/>
        </p:nvGrpSpPr>
        <p:grpSpPr>
          <a:xfrm>
            <a:off x="1445070" y="5556792"/>
            <a:ext cx="8800956" cy="469150"/>
            <a:chOff x="1586838" y="1780540"/>
            <a:chExt cx="8335508" cy="531812"/>
          </a:xfrm>
          <a:solidFill>
            <a:srgbClr val="FCE7DC"/>
          </a:solidFill>
        </p:grpSpPr>
        <p:sp>
          <p:nvSpPr>
            <p:cNvPr id="23" name="Round Diagonal Corner Rectangle 5">
              <a:extLst>
                <a:ext uri="{FF2B5EF4-FFF2-40B4-BE49-F238E27FC236}">
                  <a16:creationId xmlns:a16="http://schemas.microsoft.com/office/drawing/2014/main" id="{6CE639D8-472F-37DF-774F-C45F8BD4C7E9}"/>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总结复盘</a:t>
              </a:r>
            </a:p>
          </p:txBody>
        </p:sp>
        <p:sp>
          <p:nvSpPr>
            <p:cNvPr id="24" name="Round Diagonal Corner Rectangle 5">
              <a:extLst>
                <a:ext uri="{FF2B5EF4-FFF2-40B4-BE49-F238E27FC236}">
                  <a16:creationId xmlns:a16="http://schemas.microsoft.com/office/drawing/2014/main" id="{A1CECCDA-5F61-4A37-2244-FCB3AA611A25}"/>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98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244690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54</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效益类指标分析</a:t>
            </a:r>
          </a:p>
        </p:txBody>
      </p:sp>
    </p:spTree>
    <p:extLst>
      <p:ext uri="{BB962C8B-B14F-4D97-AF65-F5344CB8AC3E}">
        <p14:creationId xmlns:p14="http://schemas.microsoft.com/office/powerpoint/2010/main" val="3720238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AF2F478-C91F-64CF-222A-E5641DE7D90A}"/>
              </a:ext>
            </a:extLst>
          </p:cNvPr>
          <p:cNvPicPr>
            <a:picLocks noChangeAspect="1"/>
          </p:cNvPicPr>
          <p:nvPr/>
        </p:nvPicPr>
        <p:blipFill>
          <a:blip r:embed="rId2"/>
          <a:stretch>
            <a:fillRect/>
          </a:stretch>
        </p:blipFill>
        <p:spPr>
          <a:xfrm>
            <a:off x="1255424" y="2507544"/>
            <a:ext cx="9126831" cy="4350456"/>
          </a:xfrm>
          <a:prstGeom prst="rect">
            <a:avLst/>
          </a:prstGeom>
        </p:spPr>
      </p:pic>
      <p:sp>
        <p:nvSpPr>
          <p:cNvPr id="2" name="标题 1">
            <a:extLst>
              <a:ext uri="{FF2B5EF4-FFF2-40B4-BE49-F238E27FC236}">
                <a16:creationId xmlns:a16="http://schemas.microsoft.com/office/drawing/2014/main" id="{07A1CB73-FF67-426B-A616-CA0406A69CCB}"/>
              </a:ext>
            </a:extLst>
          </p:cNvPr>
          <p:cNvSpPr>
            <a:spLocks noGrp="1"/>
          </p:cNvSpPr>
          <p:nvPr>
            <p:ph type="title"/>
          </p:nvPr>
        </p:nvSpPr>
        <p:spPr/>
        <p:txBody>
          <a:bodyPr/>
          <a:lstStyle/>
          <a:p>
            <a:r>
              <a:rPr lang="zh-CN" altLang="en-US" dirty="0"/>
              <a:t>净利润</a:t>
            </a:r>
          </a:p>
        </p:txBody>
      </p:sp>
      <p:sp>
        <p:nvSpPr>
          <p:cNvPr id="3" name="灯片编号占位符 2">
            <a:extLst>
              <a:ext uri="{FF2B5EF4-FFF2-40B4-BE49-F238E27FC236}">
                <a16:creationId xmlns:a16="http://schemas.microsoft.com/office/drawing/2014/main" id="{13D917C1-A352-425C-81E1-5AB3D26A88B2}"/>
              </a:ext>
            </a:extLst>
          </p:cNvPr>
          <p:cNvSpPr>
            <a:spLocks noGrp="1"/>
          </p:cNvSpPr>
          <p:nvPr>
            <p:ph type="sldNum" sz="quarter" idx="10"/>
          </p:nvPr>
        </p:nvSpPr>
        <p:spPr/>
        <p:txBody>
          <a:bodyPr/>
          <a:lstStyle/>
          <a:p>
            <a:fld id="{F56ABC50-C693-6145-8FE9-48A83A944B62}" type="slidenum">
              <a:rPr kumimoji="1" lang="zh-CN" altLang="en-US" smtClean="0"/>
              <a:pPr/>
              <a:t>55</a:t>
            </a:fld>
            <a:endParaRPr kumimoji="1" lang="zh-CN" altLang="en-US"/>
          </a:p>
        </p:txBody>
      </p:sp>
      <p:sp>
        <p:nvSpPr>
          <p:cNvPr id="4" name="内容占位符 3">
            <a:extLst>
              <a:ext uri="{FF2B5EF4-FFF2-40B4-BE49-F238E27FC236}">
                <a16:creationId xmlns:a16="http://schemas.microsoft.com/office/drawing/2014/main" id="{18BF1C7C-953E-4F76-A08C-64A0C2335632}"/>
              </a:ext>
            </a:extLst>
          </p:cNvPr>
          <p:cNvSpPr>
            <a:spLocks noGrp="1"/>
          </p:cNvSpPr>
          <p:nvPr>
            <p:ph sz="quarter" idx="11"/>
          </p:nvPr>
        </p:nvSpPr>
        <p:spPr/>
        <p:txBody>
          <a:bodyPr/>
          <a:lstStyle/>
          <a:p>
            <a:r>
              <a:rPr lang="zh-CN" altLang="en-US" dirty="0"/>
              <a:t>报告期内，本集团实现利润总额</a:t>
            </a:r>
            <a:r>
              <a:rPr lang="en-US" altLang="zh-CN" dirty="0"/>
              <a:t>1,766.18</a:t>
            </a:r>
            <a:r>
              <a:rPr lang="zh-CN" altLang="en-US" dirty="0"/>
              <a:t>亿元，同比增长</a:t>
            </a:r>
            <a:r>
              <a:rPr lang="en-US" altLang="zh-CN" dirty="0"/>
              <a:t>6.97%</a:t>
            </a:r>
            <a:r>
              <a:rPr lang="zh-CN" altLang="en-US" dirty="0"/>
              <a:t>，实际所得税税率</a:t>
            </a:r>
            <a:r>
              <a:rPr lang="en-US" altLang="zh-CN" dirty="0"/>
              <a:t>16.20%</a:t>
            </a:r>
            <a:r>
              <a:rPr lang="zh-CN" altLang="en-US" dirty="0"/>
              <a:t>，同比增加</a:t>
            </a:r>
            <a:r>
              <a:rPr lang="en-US" altLang="zh-CN" dirty="0"/>
              <a:t>0.56</a:t>
            </a:r>
            <a:r>
              <a:rPr lang="zh-CN" altLang="en-US" dirty="0"/>
              <a:t>个百分点。下表列出所示期间本集团主要损益项目。</a:t>
            </a:r>
          </a:p>
        </p:txBody>
      </p:sp>
      <p:sp>
        <p:nvSpPr>
          <p:cNvPr id="7" name="矩形 6">
            <a:extLst>
              <a:ext uri="{FF2B5EF4-FFF2-40B4-BE49-F238E27FC236}">
                <a16:creationId xmlns:a16="http://schemas.microsoft.com/office/drawing/2014/main" id="{8E019174-F95A-4160-98C3-77FBC8CE0088}"/>
              </a:ext>
            </a:extLst>
          </p:cNvPr>
          <p:cNvSpPr/>
          <p:nvPr/>
        </p:nvSpPr>
        <p:spPr>
          <a:xfrm>
            <a:off x="1255423" y="5399574"/>
            <a:ext cx="9126832" cy="2524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a:extLst>
              <a:ext uri="{FF2B5EF4-FFF2-40B4-BE49-F238E27FC236}">
                <a16:creationId xmlns:a16="http://schemas.microsoft.com/office/drawing/2014/main" id="{E413638E-D10E-457B-A240-C53DD928F352}"/>
              </a:ext>
            </a:extLst>
          </p:cNvPr>
          <p:cNvSpPr/>
          <p:nvPr/>
        </p:nvSpPr>
        <p:spPr>
          <a:xfrm>
            <a:off x="1255423" y="3010472"/>
            <a:ext cx="9018709" cy="2524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135594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0B2FC3-6193-C9C6-B904-2DA40D42C661}"/>
              </a:ext>
            </a:extLst>
          </p:cNvPr>
          <p:cNvSpPr>
            <a:spLocks noGrp="1"/>
          </p:cNvSpPr>
          <p:nvPr>
            <p:ph type="sldNum" sz="quarter" idx="10"/>
          </p:nvPr>
        </p:nvSpPr>
        <p:spPr/>
        <p:txBody>
          <a:bodyPr/>
          <a:lstStyle/>
          <a:p>
            <a:fld id="{F56ABC50-C693-6145-8FE9-48A83A944B62}" type="slidenum">
              <a:rPr kumimoji="1" lang="zh-CN" altLang="en-US" smtClean="0"/>
              <a:pPr/>
              <a:t>56</a:t>
            </a:fld>
            <a:endParaRPr kumimoji="1" lang="zh-CN" altLang="en-US"/>
          </a:p>
        </p:txBody>
      </p:sp>
      <p:pic>
        <p:nvPicPr>
          <p:cNvPr id="7" name="图片 6">
            <a:extLst>
              <a:ext uri="{FF2B5EF4-FFF2-40B4-BE49-F238E27FC236}">
                <a16:creationId xmlns:a16="http://schemas.microsoft.com/office/drawing/2014/main" id="{03500AE2-636C-CBAA-265A-C637871CAA15}"/>
              </a:ext>
            </a:extLst>
          </p:cNvPr>
          <p:cNvPicPr>
            <a:picLocks noChangeAspect="1"/>
          </p:cNvPicPr>
          <p:nvPr/>
        </p:nvPicPr>
        <p:blipFill>
          <a:blip r:embed="rId2"/>
          <a:stretch>
            <a:fillRect/>
          </a:stretch>
        </p:blipFill>
        <p:spPr>
          <a:xfrm>
            <a:off x="271256" y="1538288"/>
            <a:ext cx="10813296" cy="3948112"/>
          </a:xfrm>
          <a:prstGeom prst="rect">
            <a:avLst/>
          </a:prstGeom>
        </p:spPr>
      </p:pic>
    </p:spTree>
    <p:extLst>
      <p:ext uri="{BB962C8B-B14F-4D97-AF65-F5344CB8AC3E}">
        <p14:creationId xmlns:p14="http://schemas.microsoft.com/office/powerpoint/2010/main" val="74739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925727-7ADF-0542-ADF4-1232B1FDCAEC}"/>
              </a:ext>
            </a:extLst>
          </p:cNvPr>
          <p:cNvSpPr>
            <a:spLocks noGrp="1"/>
          </p:cNvSpPr>
          <p:nvPr>
            <p:ph type="sldNum" sz="quarter" idx="10"/>
          </p:nvPr>
        </p:nvSpPr>
        <p:spPr/>
        <p:txBody>
          <a:bodyPr/>
          <a:lstStyle/>
          <a:p>
            <a:fld id="{F56ABC50-C693-6145-8FE9-48A83A944B62}" type="slidenum">
              <a:rPr kumimoji="1" lang="zh-CN" altLang="en-US" smtClean="0"/>
              <a:pPr/>
              <a:t>57</a:t>
            </a:fld>
            <a:endParaRPr kumimoji="1" lang="zh-CN" altLang="en-US"/>
          </a:p>
        </p:txBody>
      </p:sp>
      <p:pic>
        <p:nvPicPr>
          <p:cNvPr id="5" name="图片 4">
            <a:extLst>
              <a:ext uri="{FF2B5EF4-FFF2-40B4-BE49-F238E27FC236}">
                <a16:creationId xmlns:a16="http://schemas.microsoft.com/office/drawing/2014/main" id="{245E7B86-BE0F-9CD2-3F4E-63D522763CE4}"/>
              </a:ext>
            </a:extLst>
          </p:cNvPr>
          <p:cNvPicPr>
            <a:picLocks noChangeAspect="1"/>
          </p:cNvPicPr>
          <p:nvPr/>
        </p:nvPicPr>
        <p:blipFill>
          <a:blip r:embed="rId2"/>
          <a:stretch>
            <a:fillRect/>
          </a:stretch>
        </p:blipFill>
        <p:spPr>
          <a:xfrm>
            <a:off x="1410334" y="305515"/>
            <a:ext cx="7992746" cy="6271232"/>
          </a:xfrm>
          <a:prstGeom prst="rect">
            <a:avLst/>
          </a:prstGeom>
        </p:spPr>
      </p:pic>
      <p:sp>
        <p:nvSpPr>
          <p:cNvPr id="3" name="文本框 2">
            <a:extLst>
              <a:ext uri="{FF2B5EF4-FFF2-40B4-BE49-F238E27FC236}">
                <a16:creationId xmlns:a16="http://schemas.microsoft.com/office/drawing/2014/main" id="{F5485564-32FA-8E2E-234B-D37DF062E43A}"/>
              </a:ext>
            </a:extLst>
          </p:cNvPr>
          <p:cNvSpPr txBox="1"/>
          <p:nvPr/>
        </p:nvSpPr>
        <p:spPr>
          <a:xfrm>
            <a:off x="1691640" y="4671060"/>
            <a:ext cx="7810500" cy="853440"/>
          </a:xfrm>
          <a:prstGeom prst="rect">
            <a:avLst/>
          </a:prstGeom>
          <a:noFill/>
          <a:ln w="1270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567462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D8F9E94-D525-E1E3-812B-B6260A9D53EE}"/>
              </a:ext>
            </a:extLst>
          </p:cNvPr>
          <p:cNvPicPr>
            <a:picLocks noChangeAspect="1"/>
          </p:cNvPicPr>
          <p:nvPr/>
        </p:nvPicPr>
        <p:blipFill>
          <a:blip r:embed="rId2"/>
          <a:stretch>
            <a:fillRect/>
          </a:stretch>
        </p:blipFill>
        <p:spPr>
          <a:xfrm>
            <a:off x="1294915" y="1072863"/>
            <a:ext cx="8611085" cy="5373532"/>
          </a:xfrm>
          <a:prstGeom prst="rect">
            <a:avLst/>
          </a:prstGeom>
        </p:spPr>
      </p:pic>
      <p:sp>
        <p:nvSpPr>
          <p:cNvPr id="2" name="灯片编号占位符 1">
            <a:extLst>
              <a:ext uri="{FF2B5EF4-FFF2-40B4-BE49-F238E27FC236}">
                <a16:creationId xmlns:a16="http://schemas.microsoft.com/office/drawing/2014/main" id="{20274265-7AFA-21E8-BCBF-DC3D66C49906}"/>
              </a:ext>
            </a:extLst>
          </p:cNvPr>
          <p:cNvSpPr>
            <a:spLocks noGrp="1"/>
          </p:cNvSpPr>
          <p:nvPr>
            <p:ph type="sldNum" sz="quarter" idx="10"/>
          </p:nvPr>
        </p:nvSpPr>
        <p:spPr/>
        <p:txBody>
          <a:bodyPr/>
          <a:lstStyle/>
          <a:p>
            <a:fld id="{F56ABC50-C693-6145-8FE9-48A83A944B62}" type="slidenum">
              <a:rPr kumimoji="1" lang="zh-CN" altLang="en-US" smtClean="0"/>
              <a:pPr/>
              <a:t>58</a:t>
            </a:fld>
            <a:endParaRPr kumimoji="1" lang="zh-CN" altLang="en-US"/>
          </a:p>
        </p:txBody>
      </p:sp>
      <p:sp>
        <p:nvSpPr>
          <p:cNvPr id="4" name="矩形 3">
            <a:extLst>
              <a:ext uri="{FF2B5EF4-FFF2-40B4-BE49-F238E27FC236}">
                <a16:creationId xmlns:a16="http://schemas.microsoft.com/office/drawing/2014/main" id="{47AFD0A7-C1D5-E0BB-73B4-F19C0E91AFB0}"/>
              </a:ext>
            </a:extLst>
          </p:cNvPr>
          <p:cNvSpPr/>
          <p:nvPr/>
        </p:nvSpPr>
        <p:spPr>
          <a:xfrm>
            <a:off x="1774460" y="3873164"/>
            <a:ext cx="7902940" cy="8131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179C747-D0BB-4D88-90C1-51547D3D7ED2}"/>
              </a:ext>
            </a:extLst>
          </p:cNvPr>
          <p:cNvSpPr/>
          <p:nvPr/>
        </p:nvSpPr>
        <p:spPr>
          <a:xfrm>
            <a:off x="1774460" y="4900713"/>
            <a:ext cx="7902940" cy="8131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04579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274265-7AFA-21E8-BCBF-DC3D66C49906}"/>
              </a:ext>
            </a:extLst>
          </p:cNvPr>
          <p:cNvSpPr>
            <a:spLocks noGrp="1"/>
          </p:cNvSpPr>
          <p:nvPr>
            <p:ph type="sldNum" sz="quarter" idx="10"/>
          </p:nvPr>
        </p:nvSpPr>
        <p:spPr/>
        <p:txBody>
          <a:bodyPr/>
          <a:lstStyle/>
          <a:p>
            <a:fld id="{F56ABC50-C693-6145-8FE9-48A83A944B62}" type="slidenum">
              <a:rPr kumimoji="1" lang="zh-CN" altLang="en-US" smtClean="0"/>
              <a:pPr/>
              <a:t>59</a:t>
            </a:fld>
            <a:endParaRPr kumimoji="1" lang="zh-CN" altLang="en-US"/>
          </a:p>
        </p:txBody>
      </p:sp>
      <p:pic>
        <p:nvPicPr>
          <p:cNvPr id="5" name="图片 4">
            <a:extLst>
              <a:ext uri="{FF2B5EF4-FFF2-40B4-BE49-F238E27FC236}">
                <a16:creationId xmlns:a16="http://schemas.microsoft.com/office/drawing/2014/main" id="{5244F3EF-F74D-099B-7F8E-77B41DDB4F6E}"/>
              </a:ext>
            </a:extLst>
          </p:cNvPr>
          <p:cNvPicPr>
            <a:picLocks noChangeAspect="1"/>
          </p:cNvPicPr>
          <p:nvPr/>
        </p:nvPicPr>
        <p:blipFill>
          <a:blip r:embed="rId2"/>
          <a:stretch>
            <a:fillRect/>
          </a:stretch>
        </p:blipFill>
        <p:spPr>
          <a:xfrm>
            <a:off x="737286" y="722866"/>
            <a:ext cx="8643252" cy="6135134"/>
          </a:xfrm>
          <a:prstGeom prst="rect">
            <a:avLst/>
          </a:prstGeom>
        </p:spPr>
      </p:pic>
      <p:sp>
        <p:nvSpPr>
          <p:cNvPr id="3" name="文本框 2">
            <a:extLst>
              <a:ext uri="{FF2B5EF4-FFF2-40B4-BE49-F238E27FC236}">
                <a16:creationId xmlns:a16="http://schemas.microsoft.com/office/drawing/2014/main" id="{2CC5CF79-5148-7F1B-B7F6-3AEB46F07C17}"/>
              </a:ext>
            </a:extLst>
          </p:cNvPr>
          <p:cNvSpPr txBox="1"/>
          <p:nvPr/>
        </p:nvSpPr>
        <p:spPr>
          <a:xfrm>
            <a:off x="5867400" y="2468880"/>
            <a:ext cx="624840" cy="1485900"/>
          </a:xfrm>
          <a:prstGeom prst="rect">
            <a:avLst/>
          </a:prstGeom>
          <a:noFill/>
          <a:ln w="19050">
            <a:solidFill>
              <a:srgbClr val="FF0000"/>
            </a:solidFill>
          </a:ln>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14DCEC7D-3647-9DFF-9640-4448DED50BB8}"/>
              </a:ext>
            </a:extLst>
          </p:cNvPr>
          <p:cNvSpPr txBox="1"/>
          <p:nvPr/>
        </p:nvSpPr>
        <p:spPr>
          <a:xfrm>
            <a:off x="5867400" y="4587240"/>
            <a:ext cx="624840" cy="1485900"/>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791398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：资产负债表衰退</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6</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29"/>
            <a:ext cx="10515600" cy="4908775"/>
          </a:xfrm>
        </p:spPr>
        <p:txBody>
          <a:bodyPr>
            <a:normAutofit/>
          </a:bodyPr>
          <a:lstStyle/>
          <a:p>
            <a:pPr algn="just"/>
            <a:r>
              <a:rPr lang="zh-CN" altLang="en-US" sz="2000" kern="100" dirty="0">
                <a:effectLst/>
                <a:latin typeface="宋体" panose="02010600030101010101" pitchFamily="2" charset="-122"/>
                <a:ea typeface="宋体" panose="02010600030101010101" pitchFamily="2" charset="-122"/>
              </a:rPr>
              <a:t>另一类观点认为，中国尚未发生资产负债表衰退，但当前中国的情况与</a:t>
            </a:r>
            <a:r>
              <a:rPr lang="en-US" altLang="zh-CN" sz="2000" kern="100" dirty="0">
                <a:effectLst/>
                <a:latin typeface="宋体" panose="02010600030101010101" pitchFamily="2" charset="-122"/>
                <a:ea typeface="宋体" panose="02010600030101010101" pitchFamily="2" charset="-122"/>
              </a:rPr>
              <a:t>20</a:t>
            </a:r>
            <a:r>
              <a:rPr lang="zh-CN" altLang="en-US" sz="2000" kern="100" dirty="0">
                <a:effectLst/>
                <a:latin typeface="宋体" panose="02010600030101010101" pitchFamily="2" charset="-122"/>
                <a:ea typeface="宋体" panose="02010600030101010101" pitchFamily="2" charset="-122"/>
              </a:rPr>
              <a:t>世纪</a:t>
            </a:r>
            <a:r>
              <a:rPr lang="en-US" altLang="zh-CN" sz="2000" kern="100" dirty="0">
                <a:effectLst/>
                <a:latin typeface="宋体" panose="02010600030101010101" pitchFamily="2" charset="-122"/>
                <a:ea typeface="宋体" panose="02010600030101010101" pitchFamily="2" charset="-122"/>
              </a:rPr>
              <a:t>90</a:t>
            </a:r>
            <a:r>
              <a:rPr lang="zh-CN" altLang="en-US" sz="2000" kern="100" dirty="0">
                <a:effectLst/>
                <a:latin typeface="宋体" panose="02010600030101010101" pitchFamily="2" charset="-122"/>
                <a:ea typeface="宋体" panose="02010600030101010101" pitchFamily="2" charset="-122"/>
              </a:rPr>
              <a:t>年代的日本非常类似，如果资产泡沫破裂，未来中国将陷入资产负债表衰退的局面。</a:t>
            </a:r>
            <a:endParaRPr lang="zh-CN"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89055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8F91DCB-EAD2-AA70-EAC6-64AF3F283CCC}"/>
              </a:ext>
            </a:extLst>
          </p:cNvPr>
          <p:cNvSpPr>
            <a:spLocks noGrp="1"/>
          </p:cNvSpPr>
          <p:nvPr>
            <p:ph type="sldNum" sz="quarter" idx="10"/>
          </p:nvPr>
        </p:nvSpPr>
        <p:spPr/>
        <p:txBody>
          <a:bodyPr/>
          <a:lstStyle/>
          <a:p>
            <a:fld id="{F56ABC50-C693-6145-8FE9-48A83A944B62}" type="slidenum">
              <a:rPr kumimoji="1" lang="zh-CN" altLang="en-US" smtClean="0"/>
              <a:pPr/>
              <a:t>60</a:t>
            </a:fld>
            <a:endParaRPr kumimoji="1" lang="zh-CN" altLang="en-US"/>
          </a:p>
        </p:txBody>
      </p:sp>
      <p:pic>
        <p:nvPicPr>
          <p:cNvPr id="5" name="图片 4">
            <a:extLst>
              <a:ext uri="{FF2B5EF4-FFF2-40B4-BE49-F238E27FC236}">
                <a16:creationId xmlns:a16="http://schemas.microsoft.com/office/drawing/2014/main" id="{0DEAAFCF-F863-3CD3-F404-5CEF1F6B22A1}"/>
              </a:ext>
            </a:extLst>
          </p:cNvPr>
          <p:cNvPicPr>
            <a:picLocks noChangeAspect="1"/>
          </p:cNvPicPr>
          <p:nvPr/>
        </p:nvPicPr>
        <p:blipFill>
          <a:blip r:embed="rId2"/>
          <a:stretch>
            <a:fillRect/>
          </a:stretch>
        </p:blipFill>
        <p:spPr>
          <a:xfrm>
            <a:off x="650449" y="1063658"/>
            <a:ext cx="11065251" cy="5241891"/>
          </a:xfrm>
          <a:prstGeom prst="rect">
            <a:avLst/>
          </a:prstGeom>
        </p:spPr>
      </p:pic>
      <p:sp>
        <p:nvSpPr>
          <p:cNvPr id="6" name="文本框 5">
            <a:extLst>
              <a:ext uri="{FF2B5EF4-FFF2-40B4-BE49-F238E27FC236}">
                <a16:creationId xmlns:a16="http://schemas.microsoft.com/office/drawing/2014/main" id="{75B53848-0FF5-094A-84F2-E3F8AAA407FD}"/>
              </a:ext>
            </a:extLst>
          </p:cNvPr>
          <p:cNvSpPr txBox="1"/>
          <p:nvPr/>
        </p:nvSpPr>
        <p:spPr>
          <a:xfrm>
            <a:off x="4119513" y="4062953"/>
            <a:ext cx="1772240" cy="383238"/>
          </a:xfrm>
          <a:prstGeom prst="rect">
            <a:avLst/>
          </a:prstGeom>
          <a:noFill/>
          <a:ln w="19050">
            <a:solidFill>
              <a:srgbClr val="FF0000"/>
            </a:solidFill>
          </a:ln>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1B7C052B-9887-1F2D-A501-9F6DA3484CEF}"/>
              </a:ext>
            </a:extLst>
          </p:cNvPr>
          <p:cNvSpPr txBox="1"/>
          <p:nvPr/>
        </p:nvSpPr>
        <p:spPr>
          <a:xfrm>
            <a:off x="1764383" y="4406972"/>
            <a:ext cx="1772240" cy="383238"/>
          </a:xfrm>
          <a:prstGeom prst="rect">
            <a:avLst/>
          </a:prstGeom>
          <a:noFill/>
          <a:ln w="1905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F6A3C060-4D57-F0B6-A87E-77CD1FEA86A5}"/>
              </a:ext>
            </a:extLst>
          </p:cNvPr>
          <p:cNvSpPr txBox="1"/>
          <p:nvPr/>
        </p:nvSpPr>
        <p:spPr>
          <a:xfrm>
            <a:off x="8617669" y="2461967"/>
            <a:ext cx="1772240" cy="383238"/>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3363290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8F91DCB-EAD2-AA70-EAC6-64AF3F283CCC}"/>
              </a:ext>
            </a:extLst>
          </p:cNvPr>
          <p:cNvSpPr>
            <a:spLocks noGrp="1"/>
          </p:cNvSpPr>
          <p:nvPr>
            <p:ph type="sldNum" sz="quarter" idx="10"/>
          </p:nvPr>
        </p:nvSpPr>
        <p:spPr/>
        <p:txBody>
          <a:bodyPr/>
          <a:lstStyle/>
          <a:p>
            <a:fld id="{F56ABC50-C693-6145-8FE9-48A83A944B62}" type="slidenum">
              <a:rPr kumimoji="1" lang="zh-CN" altLang="en-US" smtClean="0"/>
              <a:pPr/>
              <a:t>61</a:t>
            </a:fld>
            <a:endParaRPr kumimoji="1" lang="zh-CN" altLang="en-US"/>
          </a:p>
        </p:txBody>
      </p:sp>
      <p:pic>
        <p:nvPicPr>
          <p:cNvPr id="5" name="图片 4">
            <a:extLst>
              <a:ext uri="{FF2B5EF4-FFF2-40B4-BE49-F238E27FC236}">
                <a16:creationId xmlns:a16="http://schemas.microsoft.com/office/drawing/2014/main" id="{9FC1F437-EF7A-58BA-960C-A73B6D3D1B6C}"/>
              </a:ext>
            </a:extLst>
          </p:cNvPr>
          <p:cNvPicPr>
            <a:picLocks noChangeAspect="1"/>
          </p:cNvPicPr>
          <p:nvPr/>
        </p:nvPicPr>
        <p:blipFill>
          <a:blip r:embed="rId2"/>
          <a:stretch>
            <a:fillRect/>
          </a:stretch>
        </p:blipFill>
        <p:spPr>
          <a:xfrm>
            <a:off x="747712" y="1181100"/>
            <a:ext cx="9691688" cy="5364756"/>
          </a:xfrm>
          <a:prstGeom prst="rect">
            <a:avLst/>
          </a:prstGeom>
        </p:spPr>
      </p:pic>
      <p:sp>
        <p:nvSpPr>
          <p:cNvPr id="3" name="文本框 2">
            <a:extLst>
              <a:ext uri="{FF2B5EF4-FFF2-40B4-BE49-F238E27FC236}">
                <a16:creationId xmlns:a16="http://schemas.microsoft.com/office/drawing/2014/main" id="{EA3DC03A-EFC7-573F-3580-174D3F74C964}"/>
              </a:ext>
            </a:extLst>
          </p:cNvPr>
          <p:cNvSpPr txBox="1"/>
          <p:nvPr/>
        </p:nvSpPr>
        <p:spPr>
          <a:xfrm>
            <a:off x="8711514" y="1731272"/>
            <a:ext cx="1772240" cy="383238"/>
          </a:xfrm>
          <a:prstGeom prst="rect">
            <a:avLst/>
          </a:prstGeom>
          <a:noFill/>
          <a:ln w="19050">
            <a:solidFill>
              <a:srgbClr val="FF0000"/>
            </a:solidFill>
          </a:ln>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70B500E9-8E49-2530-5011-C4EFF5C13C10}"/>
              </a:ext>
            </a:extLst>
          </p:cNvPr>
          <p:cNvSpPr txBox="1"/>
          <p:nvPr/>
        </p:nvSpPr>
        <p:spPr>
          <a:xfrm>
            <a:off x="8785781" y="3167407"/>
            <a:ext cx="1772240" cy="383238"/>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243711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5F37E1F-14B4-FFED-ACD9-37837290D535}"/>
              </a:ext>
            </a:extLst>
          </p:cNvPr>
          <p:cNvPicPr>
            <a:picLocks noChangeAspect="1"/>
          </p:cNvPicPr>
          <p:nvPr/>
        </p:nvPicPr>
        <p:blipFill>
          <a:blip r:embed="rId2"/>
          <a:stretch>
            <a:fillRect/>
          </a:stretch>
        </p:blipFill>
        <p:spPr>
          <a:xfrm>
            <a:off x="1157287" y="346862"/>
            <a:ext cx="8316109" cy="6486824"/>
          </a:xfrm>
          <a:prstGeom prst="rect">
            <a:avLst/>
          </a:prstGeom>
        </p:spPr>
      </p:pic>
      <p:sp>
        <p:nvSpPr>
          <p:cNvPr id="2" name="灯片编号占位符 1">
            <a:extLst>
              <a:ext uri="{FF2B5EF4-FFF2-40B4-BE49-F238E27FC236}">
                <a16:creationId xmlns:a16="http://schemas.microsoft.com/office/drawing/2014/main" id="{F7E0DA86-57ED-487E-6E09-587731F7BCE1}"/>
              </a:ext>
            </a:extLst>
          </p:cNvPr>
          <p:cNvSpPr>
            <a:spLocks noGrp="1"/>
          </p:cNvSpPr>
          <p:nvPr>
            <p:ph type="sldNum" sz="quarter" idx="10"/>
          </p:nvPr>
        </p:nvSpPr>
        <p:spPr/>
        <p:txBody>
          <a:bodyPr/>
          <a:lstStyle/>
          <a:p>
            <a:fld id="{F56ABC50-C693-6145-8FE9-48A83A944B62}" type="slidenum">
              <a:rPr kumimoji="1" lang="zh-CN" altLang="en-US" smtClean="0"/>
              <a:pPr/>
              <a:t>62</a:t>
            </a:fld>
            <a:endParaRPr kumimoji="1" lang="zh-CN" altLang="en-US"/>
          </a:p>
        </p:txBody>
      </p:sp>
      <p:sp>
        <p:nvSpPr>
          <p:cNvPr id="4" name="矩形 3">
            <a:extLst>
              <a:ext uri="{FF2B5EF4-FFF2-40B4-BE49-F238E27FC236}">
                <a16:creationId xmlns:a16="http://schemas.microsoft.com/office/drawing/2014/main" id="{3BE3DAA9-A685-FFD9-DF8D-3C02A945F9A5}"/>
              </a:ext>
            </a:extLst>
          </p:cNvPr>
          <p:cNvSpPr/>
          <p:nvPr/>
        </p:nvSpPr>
        <p:spPr>
          <a:xfrm>
            <a:off x="1157287" y="2522118"/>
            <a:ext cx="8316109" cy="2780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0A7E2A2F-B0B6-D10F-12FB-331FE8B82441}"/>
              </a:ext>
            </a:extLst>
          </p:cNvPr>
          <p:cNvSpPr/>
          <p:nvPr/>
        </p:nvSpPr>
        <p:spPr>
          <a:xfrm>
            <a:off x="1157287" y="5238524"/>
            <a:ext cx="8316109" cy="5262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7338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63</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效率类指标分析</a:t>
            </a:r>
          </a:p>
        </p:txBody>
      </p:sp>
    </p:spTree>
    <p:extLst>
      <p:ext uri="{BB962C8B-B14F-4D97-AF65-F5344CB8AC3E}">
        <p14:creationId xmlns:p14="http://schemas.microsoft.com/office/powerpoint/2010/main" val="2707423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EB2EE-17F2-4832-A722-91E294B1AF29}"/>
              </a:ext>
            </a:extLst>
          </p:cNvPr>
          <p:cNvSpPr>
            <a:spLocks noGrp="1"/>
          </p:cNvSpPr>
          <p:nvPr>
            <p:ph type="title"/>
          </p:nvPr>
        </p:nvSpPr>
        <p:spPr/>
        <p:txBody>
          <a:bodyPr/>
          <a:lstStyle/>
          <a:p>
            <a:r>
              <a:rPr lang="zh-CN" altLang="en-US" dirty="0"/>
              <a:t>盈利能力指标</a:t>
            </a:r>
          </a:p>
        </p:txBody>
      </p:sp>
      <p:sp>
        <p:nvSpPr>
          <p:cNvPr id="3" name="灯片编号占位符 2">
            <a:extLst>
              <a:ext uri="{FF2B5EF4-FFF2-40B4-BE49-F238E27FC236}">
                <a16:creationId xmlns:a16="http://schemas.microsoft.com/office/drawing/2014/main" id="{B6141245-65C2-48BD-BAB5-F4B51706F221}"/>
              </a:ext>
            </a:extLst>
          </p:cNvPr>
          <p:cNvSpPr>
            <a:spLocks noGrp="1"/>
          </p:cNvSpPr>
          <p:nvPr>
            <p:ph type="sldNum" sz="quarter" idx="10"/>
          </p:nvPr>
        </p:nvSpPr>
        <p:spPr/>
        <p:txBody>
          <a:bodyPr/>
          <a:lstStyle/>
          <a:p>
            <a:fld id="{F56ABC50-C693-6145-8FE9-48A83A944B62}" type="slidenum">
              <a:rPr kumimoji="1" lang="zh-CN" altLang="en-US" smtClean="0"/>
              <a:pPr/>
              <a:t>64</a:t>
            </a:fld>
            <a:endParaRPr kumimoji="1" lang="zh-CN" altLang="en-US"/>
          </a:p>
        </p:txBody>
      </p:sp>
      <p:sp>
        <p:nvSpPr>
          <p:cNvPr id="4" name="内容占位符 3">
            <a:extLst>
              <a:ext uri="{FF2B5EF4-FFF2-40B4-BE49-F238E27FC236}">
                <a16:creationId xmlns:a16="http://schemas.microsoft.com/office/drawing/2014/main" id="{618EC99D-6B85-47E5-B3D4-1E581ADC8E73}"/>
              </a:ext>
            </a:extLst>
          </p:cNvPr>
          <p:cNvSpPr>
            <a:spLocks noGrp="1"/>
          </p:cNvSpPr>
          <p:nvPr>
            <p:ph sz="quarter" idx="11"/>
          </p:nvPr>
        </p:nvSpPr>
        <p:spPr/>
        <p:txBody>
          <a:bodyPr/>
          <a:lstStyle/>
          <a:p>
            <a:endParaRPr lang="zh-CN" altLang="en-US" dirty="0"/>
          </a:p>
        </p:txBody>
      </p:sp>
      <p:pic>
        <p:nvPicPr>
          <p:cNvPr id="6" name="图片 5">
            <a:extLst>
              <a:ext uri="{FF2B5EF4-FFF2-40B4-BE49-F238E27FC236}">
                <a16:creationId xmlns:a16="http://schemas.microsoft.com/office/drawing/2014/main" id="{534189C4-B3DA-0B97-6D6A-E1C9D3DC64D3}"/>
              </a:ext>
            </a:extLst>
          </p:cNvPr>
          <p:cNvPicPr>
            <a:picLocks noChangeAspect="1"/>
          </p:cNvPicPr>
          <p:nvPr/>
        </p:nvPicPr>
        <p:blipFill>
          <a:blip r:embed="rId2"/>
          <a:stretch>
            <a:fillRect/>
          </a:stretch>
        </p:blipFill>
        <p:spPr>
          <a:xfrm>
            <a:off x="939114" y="1461784"/>
            <a:ext cx="10702565" cy="4648798"/>
          </a:xfrm>
          <a:prstGeom prst="rect">
            <a:avLst/>
          </a:prstGeom>
        </p:spPr>
      </p:pic>
      <p:sp>
        <p:nvSpPr>
          <p:cNvPr id="7" name="文本框 6">
            <a:extLst>
              <a:ext uri="{FF2B5EF4-FFF2-40B4-BE49-F238E27FC236}">
                <a16:creationId xmlns:a16="http://schemas.microsoft.com/office/drawing/2014/main" id="{5F871A22-BC8B-172D-82B3-E44DD486FD48}"/>
              </a:ext>
            </a:extLst>
          </p:cNvPr>
          <p:cNvSpPr txBox="1"/>
          <p:nvPr/>
        </p:nvSpPr>
        <p:spPr>
          <a:xfrm>
            <a:off x="7880808" y="2092751"/>
            <a:ext cx="2130458" cy="461913"/>
          </a:xfrm>
          <a:prstGeom prst="rect">
            <a:avLst/>
          </a:prstGeom>
          <a:noFill/>
          <a:ln w="1905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D254264E-ABD6-0FD3-6796-71044FC34EA4}"/>
              </a:ext>
            </a:extLst>
          </p:cNvPr>
          <p:cNvSpPr txBox="1"/>
          <p:nvPr/>
        </p:nvSpPr>
        <p:spPr>
          <a:xfrm>
            <a:off x="6096000" y="857381"/>
            <a:ext cx="2039332" cy="369332"/>
          </a:xfrm>
          <a:prstGeom prst="rect">
            <a:avLst/>
          </a:prstGeom>
          <a:noFill/>
        </p:spPr>
        <p:txBody>
          <a:bodyPr wrap="square" rtlCol="0">
            <a:spAutoFit/>
          </a:bodyPr>
          <a:lstStyle/>
          <a:p>
            <a:r>
              <a:rPr lang="zh-CN" altLang="en-US" dirty="0"/>
              <a:t>净息差呈下降趋势</a:t>
            </a:r>
          </a:p>
        </p:txBody>
      </p:sp>
    </p:spTree>
    <p:extLst>
      <p:ext uri="{BB962C8B-B14F-4D97-AF65-F5344CB8AC3E}">
        <p14:creationId xmlns:p14="http://schemas.microsoft.com/office/powerpoint/2010/main" val="3023776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707DC-7539-4A5A-BD42-807A823FC9AC}"/>
              </a:ext>
            </a:extLst>
          </p:cNvPr>
          <p:cNvSpPr>
            <a:spLocks noGrp="1"/>
          </p:cNvSpPr>
          <p:nvPr>
            <p:ph type="title"/>
          </p:nvPr>
        </p:nvSpPr>
        <p:spPr/>
        <p:txBody>
          <a:bodyPr/>
          <a:lstStyle/>
          <a:p>
            <a:r>
              <a:rPr lang="zh-CN" altLang="en-US" dirty="0"/>
              <a:t>每股收益</a:t>
            </a:r>
          </a:p>
        </p:txBody>
      </p:sp>
      <p:sp>
        <p:nvSpPr>
          <p:cNvPr id="3" name="灯片编号占位符 2">
            <a:extLst>
              <a:ext uri="{FF2B5EF4-FFF2-40B4-BE49-F238E27FC236}">
                <a16:creationId xmlns:a16="http://schemas.microsoft.com/office/drawing/2014/main" id="{6793FB86-928C-4C08-9ECD-88818E9D92C8}"/>
              </a:ext>
            </a:extLst>
          </p:cNvPr>
          <p:cNvSpPr>
            <a:spLocks noGrp="1"/>
          </p:cNvSpPr>
          <p:nvPr>
            <p:ph type="sldNum" sz="quarter" idx="10"/>
          </p:nvPr>
        </p:nvSpPr>
        <p:spPr/>
        <p:txBody>
          <a:bodyPr/>
          <a:lstStyle/>
          <a:p>
            <a:fld id="{F56ABC50-C693-6145-8FE9-48A83A944B62}" type="slidenum">
              <a:rPr kumimoji="1" lang="zh-CN" altLang="en-US" smtClean="0"/>
              <a:pPr/>
              <a:t>65</a:t>
            </a:fld>
            <a:endParaRPr kumimoji="1" lang="zh-CN" altLang="en-US"/>
          </a:p>
        </p:txBody>
      </p:sp>
      <p:sp>
        <p:nvSpPr>
          <p:cNvPr id="4" name="内容占位符 3">
            <a:extLst>
              <a:ext uri="{FF2B5EF4-FFF2-40B4-BE49-F238E27FC236}">
                <a16:creationId xmlns:a16="http://schemas.microsoft.com/office/drawing/2014/main" id="{E10355BB-E1DC-4ADC-9029-B30D8F18B870}"/>
              </a:ext>
            </a:extLst>
          </p:cNvPr>
          <p:cNvSpPr>
            <a:spLocks noGrp="1"/>
          </p:cNvSpPr>
          <p:nvPr>
            <p:ph sz="quarter" idx="11"/>
          </p:nvPr>
        </p:nvSpPr>
        <p:spPr/>
        <p:txBody>
          <a:bodyPr/>
          <a:lstStyle/>
          <a:p>
            <a:endParaRPr lang="zh-CN" altLang="en-US"/>
          </a:p>
        </p:txBody>
      </p:sp>
      <p:pic>
        <p:nvPicPr>
          <p:cNvPr id="6" name="图片 5">
            <a:extLst>
              <a:ext uri="{FF2B5EF4-FFF2-40B4-BE49-F238E27FC236}">
                <a16:creationId xmlns:a16="http://schemas.microsoft.com/office/drawing/2014/main" id="{96E641A1-12A3-16E8-AC5B-AEDB4E83C864}"/>
              </a:ext>
            </a:extLst>
          </p:cNvPr>
          <p:cNvPicPr>
            <a:picLocks noChangeAspect="1"/>
          </p:cNvPicPr>
          <p:nvPr/>
        </p:nvPicPr>
        <p:blipFill>
          <a:blip r:embed="rId2"/>
          <a:stretch>
            <a:fillRect/>
          </a:stretch>
        </p:blipFill>
        <p:spPr>
          <a:xfrm>
            <a:off x="397073" y="1450646"/>
            <a:ext cx="11057641" cy="4409010"/>
          </a:xfrm>
          <a:prstGeom prst="rect">
            <a:avLst/>
          </a:prstGeom>
        </p:spPr>
      </p:pic>
    </p:spTree>
    <p:extLst>
      <p:ext uri="{BB962C8B-B14F-4D97-AF65-F5344CB8AC3E}">
        <p14:creationId xmlns:p14="http://schemas.microsoft.com/office/powerpoint/2010/main" val="1373264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930452-AE43-3CF4-ECAD-758CB2FDDAF9}"/>
              </a:ext>
            </a:extLst>
          </p:cNvPr>
          <p:cNvPicPr>
            <a:picLocks noChangeAspect="1"/>
          </p:cNvPicPr>
          <p:nvPr/>
        </p:nvPicPr>
        <p:blipFill>
          <a:blip r:embed="rId2"/>
          <a:stretch>
            <a:fillRect/>
          </a:stretch>
        </p:blipFill>
        <p:spPr>
          <a:xfrm>
            <a:off x="405352" y="1183534"/>
            <a:ext cx="10774837" cy="5309340"/>
          </a:xfrm>
          <a:prstGeom prst="rect">
            <a:avLst/>
          </a:prstGeom>
        </p:spPr>
      </p:pic>
      <p:sp>
        <p:nvSpPr>
          <p:cNvPr id="2" name="标题 1">
            <a:extLst>
              <a:ext uri="{FF2B5EF4-FFF2-40B4-BE49-F238E27FC236}">
                <a16:creationId xmlns:a16="http://schemas.microsoft.com/office/drawing/2014/main" id="{9843B55E-8104-40DC-B4B4-1CFDED4B0FDD}"/>
              </a:ext>
            </a:extLst>
          </p:cNvPr>
          <p:cNvSpPr>
            <a:spLocks noGrp="1"/>
          </p:cNvSpPr>
          <p:nvPr>
            <p:ph type="title"/>
          </p:nvPr>
        </p:nvSpPr>
        <p:spPr/>
        <p:txBody>
          <a:bodyPr/>
          <a:lstStyle/>
          <a:p>
            <a:r>
              <a:rPr lang="zh-CN" altLang="en-US" dirty="0"/>
              <a:t>每股净资产</a:t>
            </a:r>
          </a:p>
        </p:txBody>
      </p:sp>
      <p:sp>
        <p:nvSpPr>
          <p:cNvPr id="3" name="灯片编号占位符 2">
            <a:extLst>
              <a:ext uri="{FF2B5EF4-FFF2-40B4-BE49-F238E27FC236}">
                <a16:creationId xmlns:a16="http://schemas.microsoft.com/office/drawing/2014/main" id="{11F95914-5362-42EC-BD25-CC2944DD8F12}"/>
              </a:ext>
            </a:extLst>
          </p:cNvPr>
          <p:cNvSpPr>
            <a:spLocks noGrp="1"/>
          </p:cNvSpPr>
          <p:nvPr>
            <p:ph type="sldNum" sz="quarter" idx="10"/>
          </p:nvPr>
        </p:nvSpPr>
        <p:spPr/>
        <p:txBody>
          <a:bodyPr/>
          <a:lstStyle/>
          <a:p>
            <a:fld id="{F56ABC50-C693-6145-8FE9-48A83A944B62}" type="slidenum">
              <a:rPr kumimoji="1" lang="zh-CN" altLang="en-US" smtClean="0"/>
              <a:pPr/>
              <a:t>66</a:t>
            </a:fld>
            <a:endParaRPr kumimoji="1" lang="zh-CN" altLang="en-US"/>
          </a:p>
        </p:txBody>
      </p:sp>
      <p:sp>
        <p:nvSpPr>
          <p:cNvPr id="6" name="矩形 5">
            <a:extLst>
              <a:ext uri="{FF2B5EF4-FFF2-40B4-BE49-F238E27FC236}">
                <a16:creationId xmlns:a16="http://schemas.microsoft.com/office/drawing/2014/main" id="{F6086DE6-89F2-479C-A271-CC16055FD203}"/>
              </a:ext>
            </a:extLst>
          </p:cNvPr>
          <p:cNvSpPr/>
          <p:nvPr/>
        </p:nvSpPr>
        <p:spPr>
          <a:xfrm>
            <a:off x="130827" y="6084843"/>
            <a:ext cx="11049362" cy="4919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084640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AD3FF-0744-4F91-AC57-2096009FCA72}"/>
              </a:ext>
            </a:extLst>
          </p:cNvPr>
          <p:cNvSpPr>
            <a:spLocks noGrp="1"/>
          </p:cNvSpPr>
          <p:nvPr>
            <p:ph type="title"/>
          </p:nvPr>
        </p:nvSpPr>
        <p:spPr>
          <a:xfrm>
            <a:off x="2049457" y="2727326"/>
            <a:ext cx="8427308" cy="821124"/>
          </a:xfrm>
        </p:spPr>
        <p:txBody>
          <a:bodyPr>
            <a:noAutofit/>
          </a:bodyPr>
          <a:lstStyle/>
          <a:p>
            <a:pPr algn="ctr"/>
            <a:r>
              <a:rPr lang="zh-CN" altLang="en-US" sz="6000" dirty="0"/>
              <a:t>风险类指标分析</a:t>
            </a:r>
          </a:p>
        </p:txBody>
      </p:sp>
      <p:sp>
        <p:nvSpPr>
          <p:cNvPr id="3" name="灯片编号占位符 2">
            <a:extLst>
              <a:ext uri="{FF2B5EF4-FFF2-40B4-BE49-F238E27FC236}">
                <a16:creationId xmlns:a16="http://schemas.microsoft.com/office/drawing/2014/main" id="{95D52FCC-EFA7-4388-AF85-831C388088A1}"/>
              </a:ext>
            </a:extLst>
          </p:cNvPr>
          <p:cNvSpPr>
            <a:spLocks noGrp="1"/>
          </p:cNvSpPr>
          <p:nvPr>
            <p:ph type="sldNum" sz="quarter" idx="10"/>
          </p:nvPr>
        </p:nvSpPr>
        <p:spPr/>
        <p:txBody>
          <a:bodyPr/>
          <a:lstStyle/>
          <a:p>
            <a:fld id="{F56ABC50-C693-6145-8FE9-48A83A944B62}" type="slidenum">
              <a:rPr kumimoji="1" lang="zh-CN" altLang="en-US" smtClean="0"/>
              <a:pPr/>
              <a:t>67</a:t>
            </a:fld>
            <a:endParaRPr kumimoji="1" lang="zh-CN" altLang="en-US"/>
          </a:p>
        </p:txBody>
      </p:sp>
    </p:spTree>
    <p:extLst>
      <p:ext uri="{BB962C8B-B14F-4D97-AF65-F5344CB8AC3E}">
        <p14:creationId xmlns:p14="http://schemas.microsoft.com/office/powerpoint/2010/main" val="1732038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8D43F-117B-496D-8FFF-5B0B28F2F189}"/>
              </a:ext>
            </a:extLst>
          </p:cNvPr>
          <p:cNvSpPr>
            <a:spLocks noGrp="1"/>
          </p:cNvSpPr>
          <p:nvPr>
            <p:ph type="title"/>
          </p:nvPr>
        </p:nvSpPr>
        <p:spPr/>
        <p:txBody>
          <a:bodyPr/>
          <a:lstStyle/>
          <a:p>
            <a:r>
              <a:rPr lang="zh-CN" altLang="en-US" dirty="0"/>
              <a:t>资本充足率</a:t>
            </a:r>
          </a:p>
        </p:txBody>
      </p:sp>
      <p:sp>
        <p:nvSpPr>
          <p:cNvPr id="3" name="灯片编号占位符 2">
            <a:extLst>
              <a:ext uri="{FF2B5EF4-FFF2-40B4-BE49-F238E27FC236}">
                <a16:creationId xmlns:a16="http://schemas.microsoft.com/office/drawing/2014/main" id="{94A05453-1B2B-41C5-AD05-973609A89CAA}"/>
              </a:ext>
            </a:extLst>
          </p:cNvPr>
          <p:cNvSpPr>
            <a:spLocks noGrp="1"/>
          </p:cNvSpPr>
          <p:nvPr>
            <p:ph type="sldNum" sz="quarter" idx="10"/>
          </p:nvPr>
        </p:nvSpPr>
        <p:spPr/>
        <p:txBody>
          <a:bodyPr/>
          <a:lstStyle/>
          <a:p>
            <a:fld id="{F56ABC50-C693-6145-8FE9-48A83A944B62}" type="slidenum">
              <a:rPr kumimoji="1" lang="zh-CN" altLang="en-US" smtClean="0"/>
              <a:pPr/>
              <a:t>68</a:t>
            </a:fld>
            <a:endParaRPr kumimoji="1" lang="zh-CN" altLang="en-US"/>
          </a:p>
        </p:txBody>
      </p:sp>
      <p:sp>
        <p:nvSpPr>
          <p:cNvPr id="4" name="内容占位符 3">
            <a:extLst>
              <a:ext uri="{FF2B5EF4-FFF2-40B4-BE49-F238E27FC236}">
                <a16:creationId xmlns:a16="http://schemas.microsoft.com/office/drawing/2014/main" id="{FB29BCB0-FD72-4A6A-8262-95C073AF3D38}"/>
              </a:ext>
            </a:extLst>
          </p:cNvPr>
          <p:cNvSpPr>
            <a:spLocks noGrp="1"/>
          </p:cNvSpPr>
          <p:nvPr>
            <p:ph sz="quarter" idx="11"/>
          </p:nvPr>
        </p:nvSpPr>
        <p:spPr/>
        <p:txBody>
          <a:bodyPr/>
          <a:lstStyle/>
          <a:p>
            <a:pPr algn="just"/>
            <a:r>
              <a:rPr lang="zh-CN" altLang="en-US" b="0" i="0" dirty="0">
                <a:solidFill>
                  <a:srgbClr val="1B1B1B"/>
                </a:solidFill>
                <a:effectLst/>
                <a:highlight>
                  <a:srgbClr val="FBFBFB"/>
                </a:highlight>
                <a:latin typeface="-apple-system-font"/>
              </a:rPr>
              <a:t>资本充足率是衡量银行资本占银行总风险加权资产的比例的指标。资产所附带的信用风险取决于银行的实体贷款。该比率以百分比的形式表示。通常，较高的比率意味着安全。相反，低比率表明银行没有足够的资本来应对与其资产相关的风险。</a:t>
            </a:r>
            <a:endParaRPr lang="en-US" altLang="zh-CN" b="0" i="0" dirty="0">
              <a:solidFill>
                <a:srgbClr val="1B1B1B"/>
              </a:solidFill>
              <a:effectLst/>
              <a:highlight>
                <a:srgbClr val="FBFBFB"/>
              </a:highlight>
              <a:latin typeface="-apple-system-font"/>
            </a:endParaRPr>
          </a:p>
          <a:p>
            <a:pPr algn="just"/>
            <a:r>
              <a:rPr lang="zh-CN" altLang="en-US" i="0" dirty="0">
                <a:solidFill>
                  <a:srgbClr val="1B1B1B"/>
                </a:solidFill>
                <a:effectLst/>
                <a:latin typeface="-apple-system-font"/>
              </a:rPr>
              <a:t>资本充足率：衡量银行总体资本（包括核心一级资本、其他一级资本和二级资本）与风险加权资产的比率。</a:t>
            </a:r>
          </a:p>
          <a:p>
            <a:pPr algn="just"/>
            <a:r>
              <a:rPr lang="zh-CN" altLang="en-US" i="0" dirty="0">
                <a:solidFill>
                  <a:srgbClr val="1B1B1B"/>
                </a:solidFill>
                <a:effectLst/>
                <a:latin typeface="-apple-system-font"/>
              </a:rPr>
              <a:t>一级资本充足率：衡量银行优质资本（包括核心一级资本和其他一级资本）与风险加权资产的比率。</a:t>
            </a:r>
          </a:p>
          <a:p>
            <a:pPr algn="just"/>
            <a:r>
              <a:rPr lang="zh-CN" altLang="en-US" i="0" dirty="0">
                <a:solidFill>
                  <a:srgbClr val="1B1B1B"/>
                </a:solidFill>
                <a:effectLst/>
                <a:latin typeface="-apple-system-font"/>
              </a:rPr>
              <a:t>核心一级资本充足率：衡量银行最优质的核心资本（主要为普通股等）与风险加权资产的比率。</a:t>
            </a:r>
            <a:endParaRPr lang="zh-CN" altLang="en-US" dirty="0"/>
          </a:p>
        </p:txBody>
      </p:sp>
    </p:spTree>
    <p:extLst>
      <p:ext uri="{BB962C8B-B14F-4D97-AF65-F5344CB8AC3E}">
        <p14:creationId xmlns:p14="http://schemas.microsoft.com/office/powerpoint/2010/main" val="1346766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8D43F-117B-496D-8FFF-5B0B28F2F189}"/>
              </a:ext>
            </a:extLst>
          </p:cNvPr>
          <p:cNvSpPr>
            <a:spLocks noGrp="1"/>
          </p:cNvSpPr>
          <p:nvPr>
            <p:ph type="title"/>
          </p:nvPr>
        </p:nvSpPr>
        <p:spPr/>
        <p:txBody>
          <a:bodyPr/>
          <a:lstStyle/>
          <a:p>
            <a:r>
              <a:rPr lang="zh-CN" altLang="en-US" dirty="0"/>
              <a:t>资本充足率</a:t>
            </a:r>
          </a:p>
        </p:txBody>
      </p:sp>
      <p:sp>
        <p:nvSpPr>
          <p:cNvPr id="3" name="灯片编号占位符 2">
            <a:extLst>
              <a:ext uri="{FF2B5EF4-FFF2-40B4-BE49-F238E27FC236}">
                <a16:creationId xmlns:a16="http://schemas.microsoft.com/office/drawing/2014/main" id="{94A05453-1B2B-41C5-AD05-973609A89CAA}"/>
              </a:ext>
            </a:extLst>
          </p:cNvPr>
          <p:cNvSpPr>
            <a:spLocks noGrp="1"/>
          </p:cNvSpPr>
          <p:nvPr>
            <p:ph type="sldNum" sz="quarter" idx="10"/>
          </p:nvPr>
        </p:nvSpPr>
        <p:spPr/>
        <p:txBody>
          <a:bodyPr/>
          <a:lstStyle/>
          <a:p>
            <a:fld id="{F56ABC50-C693-6145-8FE9-48A83A944B62}" type="slidenum">
              <a:rPr kumimoji="1" lang="zh-CN" altLang="en-US" smtClean="0"/>
              <a:pPr/>
              <a:t>69</a:t>
            </a:fld>
            <a:endParaRPr kumimoji="1" lang="zh-CN" altLang="en-US"/>
          </a:p>
        </p:txBody>
      </p:sp>
      <p:sp>
        <p:nvSpPr>
          <p:cNvPr id="4" name="内容占位符 3">
            <a:extLst>
              <a:ext uri="{FF2B5EF4-FFF2-40B4-BE49-F238E27FC236}">
                <a16:creationId xmlns:a16="http://schemas.microsoft.com/office/drawing/2014/main" id="{FB29BCB0-FD72-4A6A-8262-95C073AF3D38}"/>
              </a:ext>
            </a:extLst>
          </p:cNvPr>
          <p:cNvSpPr>
            <a:spLocks noGrp="1"/>
          </p:cNvSpPr>
          <p:nvPr>
            <p:ph sz="quarter" idx="11"/>
          </p:nvPr>
        </p:nvSpPr>
        <p:spPr/>
        <p:txBody>
          <a:bodyPr/>
          <a:lstStyle/>
          <a:p>
            <a:pPr algn="just"/>
            <a:r>
              <a:rPr lang="zh-CN" altLang="en-US" dirty="0"/>
              <a:t>资本总额包括一级资本和二级资本，一级资本包括核心一级资本和其他一级资本</a:t>
            </a:r>
            <a:endParaRPr lang="en-US" altLang="zh-CN" dirty="0"/>
          </a:p>
          <a:p>
            <a:pPr algn="just"/>
            <a:r>
              <a:rPr lang="zh-CN" altLang="en-US" dirty="0"/>
              <a:t>核心一级资本包括：普通股、资本公积、留存收益、其他综合收益和监管扣减项目</a:t>
            </a:r>
            <a:endParaRPr lang="en-US" altLang="zh-CN" dirty="0"/>
          </a:p>
          <a:p>
            <a:pPr algn="just"/>
            <a:r>
              <a:rPr lang="zh-CN" altLang="en-US" dirty="0"/>
              <a:t>其他一级资本包括：永久债务工具、非累计优先股</a:t>
            </a:r>
            <a:endParaRPr lang="en-US" altLang="zh-CN" dirty="0"/>
          </a:p>
          <a:p>
            <a:pPr algn="just"/>
            <a:r>
              <a:rPr lang="zh-CN" altLang="en-US" dirty="0"/>
              <a:t>二级资本包括：次级债务、一般贷款损失准备金和混合资本工具</a:t>
            </a:r>
            <a:endParaRPr lang="en-US" altLang="zh-CN" dirty="0"/>
          </a:p>
          <a:p>
            <a:pPr marL="0" indent="0" algn="just">
              <a:buNone/>
            </a:pPr>
            <a:endParaRPr lang="zh-CN" altLang="en-US" dirty="0"/>
          </a:p>
        </p:txBody>
      </p:sp>
    </p:spTree>
    <p:extLst>
      <p:ext uri="{BB962C8B-B14F-4D97-AF65-F5344CB8AC3E}">
        <p14:creationId xmlns:p14="http://schemas.microsoft.com/office/powerpoint/2010/main" val="2059493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2</a:t>
            </a:r>
            <a:r>
              <a:rPr kumimoji="1" lang="zh-CN" altLang="en-US" dirty="0"/>
              <a:t>：全球产业链</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7</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p:txBody>
          <a:bodyPr>
            <a:normAutofit/>
          </a:bodyPr>
          <a:lstStyle/>
          <a:p>
            <a:pPr algn="just"/>
            <a:r>
              <a:rPr lang="zh-CN" altLang="zh-CN" sz="2000" kern="100" dirty="0">
                <a:effectLst/>
                <a:latin typeface="宋体" panose="02010600030101010101" pitchFamily="2" charset="-122"/>
                <a:ea typeface="宋体" panose="02010600030101010101" pitchFamily="2" charset="-122"/>
              </a:rPr>
              <a:t>美国在全球产业链的顶端位置，美国民众的钱便通过美股，投向了科技企业与跨国集团，以巩固美国的优势地位，也通过股票分享国家经济发展红利。</a:t>
            </a:r>
          </a:p>
          <a:p>
            <a:pPr algn="just"/>
            <a:r>
              <a:rPr lang="zh-CN" altLang="zh-CN" sz="2000" kern="100" dirty="0">
                <a:effectLst/>
                <a:latin typeface="宋体" panose="02010600030101010101" pitchFamily="2" charset="-122"/>
                <a:ea typeface="宋体" panose="02010600030101010101" pitchFamily="2" charset="-122"/>
              </a:rPr>
              <a:t>日本凭借在亚洲产业链中的顶端位置，让日本的钱通过日债，投向了世界各国，以巩固日本对国家的经济控制力。</a:t>
            </a:r>
            <a:endParaRPr lang="en-US" altLang="zh-CN" sz="2000" kern="100" dirty="0">
              <a:effectLst/>
              <a:latin typeface="宋体" panose="02010600030101010101" pitchFamily="2" charset="-122"/>
              <a:ea typeface="宋体" panose="02010600030101010101" pitchFamily="2" charset="-122"/>
            </a:endParaRPr>
          </a:p>
          <a:p>
            <a:pPr algn="just"/>
            <a:r>
              <a:rPr lang="zh-CN" altLang="zh-CN" sz="2000" kern="100" dirty="0">
                <a:effectLst/>
                <a:latin typeface="宋体" panose="02010600030101010101" pitchFamily="2" charset="-122"/>
                <a:ea typeface="宋体" panose="02010600030101010101" pitchFamily="2" charset="-122"/>
              </a:rPr>
              <a:t>中国通过土地出让金，一次性提取累积的财富甚至是未来几十年的劳动力价值，从而完成资本的原始积累，用于发展城市、补贴企业，以争夺全球产业链的一席之地。</a:t>
            </a:r>
          </a:p>
          <a:p>
            <a:pPr algn="just"/>
            <a:endParaRPr lang="zh-CN" altLang="zh-CN" sz="20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446726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9D5D8A0-524F-4B7D-96BA-0DAAD33E9267}"/>
              </a:ext>
            </a:extLst>
          </p:cNvPr>
          <p:cNvSpPr>
            <a:spLocks noGrp="1"/>
          </p:cNvSpPr>
          <p:nvPr>
            <p:ph type="sldNum" sz="quarter" idx="10"/>
          </p:nvPr>
        </p:nvSpPr>
        <p:spPr/>
        <p:txBody>
          <a:bodyPr/>
          <a:lstStyle/>
          <a:p>
            <a:fld id="{F56ABC50-C693-6145-8FE9-48A83A944B62}" type="slidenum">
              <a:rPr kumimoji="1" lang="zh-CN" altLang="en-US" smtClean="0"/>
              <a:pPr/>
              <a:t>70</a:t>
            </a:fld>
            <a:endParaRPr kumimoji="1" lang="zh-CN" altLang="en-US"/>
          </a:p>
        </p:txBody>
      </p:sp>
      <p:pic>
        <p:nvPicPr>
          <p:cNvPr id="5" name="内容占位符 4">
            <a:extLst>
              <a:ext uri="{FF2B5EF4-FFF2-40B4-BE49-F238E27FC236}">
                <a16:creationId xmlns:a16="http://schemas.microsoft.com/office/drawing/2014/main" id="{E45BB707-2BA1-A821-C0FC-3770EC449757}"/>
              </a:ext>
            </a:extLst>
          </p:cNvPr>
          <p:cNvPicPr>
            <a:picLocks noGrp="1" noChangeAspect="1"/>
          </p:cNvPicPr>
          <p:nvPr>
            <p:ph sz="quarter" idx="11"/>
          </p:nvPr>
        </p:nvPicPr>
        <p:blipFill>
          <a:blip r:embed="rId2"/>
          <a:stretch>
            <a:fillRect/>
          </a:stretch>
        </p:blipFill>
        <p:spPr>
          <a:xfrm>
            <a:off x="1253766" y="1182920"/>
            <a:ext cx="9153426" cy="4893343"/>
          </a:xfrm>
        </p:spPr>
      </p:pic>
      <p:sp>
        <p:nvSpPr>
          <p:cNvPr id="7" name="矩形 6">
            <a:extLst>
              <a:ext uri="{FF2B5EF4-FFF2-40B4-BE49-F238E27FC236}">
                <a16:creationId xmlns:a16="http://schemas.microsoft.com/office/drawing/2014/main" id="{A3F23ED5-D4DF-B9F4-5035-1FE1ECE264F4}"/>
              </a:ext>
            </a:extLst>
          </p:cNvPr>
          <p:cNvSpPr/>
          <p:nvPr/>
        </p:nvSpPr>
        <p:spPr>
          <a:xfrm>
            <a:off x="854273" y="2069970"/>
            <a:ext cx="9709836" cy="7957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81951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59BCC6-3874-AE46-11C7-89C7063EE2B1}"/>
              </a:ext>
            </a:extLst>
          </p:cNvPr>
          <p:cNvSpPr>
            <a:spLocks noGrp="1"/>
          </p:cNvSpPr>
          <p:nvPr>
            <p:ph type="sldNum" sz="quarter" idx="10"/>
          </p:nvPr>
        </p:nvSpPr>
        <p:spPr/>
        <p:txBody>
          <a:bodyPr/>
          <a:lstStyle/>
          <a:p>
            <a:fld id="{F56ABC50-C693-6145-8FE9-48A83A944B62}" type="slidenum">
              <a:rPr kumimoji="1" lang="zh-CN" altLang="en-US" smtClean="0"/>
              <a:pPr/>
              <a:t>71</a:t>
            </a:fld>
            <a:endParaRPr kumimoji="1" lang="zh-CN" altLang="en-US"/>
          </a:p>
        </p:txBody>
      </p:sp>
      <p:pic>
        <p:nvPicPr>
          <p:cNvPr id="4" name="图片 3">
            <a:extLst>
              <a:ext uri="{FF2B5EF4-FFF2-40B4-BE49-F238E27FC236}">
                <a16:creationId xmlns:a16="http://schemas.microsoft.com/office/drawing/2014/main" id="{588FE782-CA02-3325-C06C-A1F853E2AD8D}"/>
              </a:ext>
            </a:extLst>
          </p:cNvPr>
          <p:cNvPicPr>
            <a:picLocks noChangeAspect="1"/>
          </p:cNvPicPr>
          <p:nvPr/>
        </p:nvPicPr>
        <p:blipFill>
          <a:blip r:embed="rId2"/>
          <a:stretch>
            <a:fillRect/>
          </a:stretch>
        </p:blipFill>
        <p:spPr>
          <a:xfrm>
            <a:off x="619125" y="1243012"/>
            <a:ext cx="10953750" cy="4371975"/>
          </a:xfrm>
          <a:prstGeom prst="rect">
            <a:avLst/>
          </a:prstGeom>
        </p:spPr>
      </p:pic>
      <p:sp>
        <p:nvSpPr>
          <p:cNvPr id="7" name="矩形 6">
            <a:extLst>
              <a:ext uri="{FF2B5EF4-FFF2-40B4-BE49-F238E27FC236}">
                <a16:creationId xmlns:a16="http://schemas.microsoft.com/office/drawing/2014/main" id="{1141D4D7-FA4A-E689-ED09-ED4EFCFEF105}"/>
              </a:ext>
            </a:extLst>
          </p:cNvPr>
          <p:cNvSpPr/>
          <p:nvPr/>
        </p:nvSpPr>
        <p:spPr>
          <a:xfrm>
            <a:off x="7418895" y="2069970"/>
            <a:ext cx="1140643" cy="12859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62473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5D428-DBCD-4F92-A2F3-61A72BEC4E20}"/>
              </a:ext>
            </a:extLst>
          </p:cNvPr>
          <p:cNvSpPr>
            <a:spLocks noGrp="1"/>
          </p:cNvSpPr>
          <p:nvPr>
            <p:ph type="title"/>
          </p:nvPr>
        </p:nvSpPr>
        <p:spPr/>
        <p:txBody>
          <a:bodyPr/>
          <a:lstStyle/>
          <a:p>
            <a:r>
              <a:rPr lang="zh-CN" altLang="en-US" dirty="0"/>
              <a:t>拨备覆盖率、贷款拨备率</a:t>
            </a:r>
          </a:p>
        </p:txBody>
      </p:sp>
      <p:sp>
        <p:nvSpPr>
          <p:cNvPr id="3" name="灯片编号占位符 2">
            <a:extLst>
              <a:ext uri="{FF2B5EF4-FFF2-40B4-BE49-F238E27FC236}">
                <a16:creationId xmlns:a16="http://schemas.microsoft.com/office/drawing/2014/main" id="{19C8BF94-50EA-41EA-90EF-02D677534B17}"/>
              </a:ext>
            </a:extLst>
          </p:cNvPr>
          <p:cNvSpPr>
            <a:spLocks noGrp="1"/>
          </p:cNvSpPr>
          <p:nvPr>
            <p:ph type="sldNum" sz="quarter" idx="10"/>
          </p:nvPr>
        </p:nvSpPr>
        <p:spPr/>
        <p:txBody>
          <a:bodyPr/>
          <a:lstStyle/>
          <a:p>
            <a:fld id="{F56ABC50-C693-6145-8FE9-48A83A944B62}" type="slidenum">
              <a:rPr kumimoji="1" lang="zh-CN" altLang="en-US" smtClean="0"/>
              <a:pPr/>
              <a:t>72</a:t>
            </a:fld>
            <a:endParaRPr kumimoji="1" lang="zh-CN" altLang="en-US"/>
          </a:p>
        </p:txBody>
      </p:sp>
      <p:pic>
        <p:nvPicPr>
          <p:cNvPr id="6" name="内容占位符 5">
            <a:extLst>
              <a:ext uri="{FF2B5EF4-FFF2-40B4-BE49-F238E27FC236}">
                <a16:creationId xmlns:a16="http://schemas.microsoft.com/office/drawing/2014/main" id="{F44BC53C-DA5F-88EA-B96B-06E8A149E38D}"/>
              </a:ext>
            </a:extLst>
          </p:cNvPr>
          <p:cNvPicPr>
            <a:picLocks noGrp="1" noChangeAspect="1"/>
          </p:cNvPicPr>
          <p:nvPr>
            <p:ph sz="quarter" idx="11"/>
          </p:nvPr>
        </p:nvPicPr>
        <p:blipFill>
          <a:blip r:embed="rId2"/>
          <a:stretch>
            <a:fillRect/>
          </a:stretch>
        </p:blipFill>
        <p:spPr>
          <a:xfrm>
            <a:off x="939800" y="1436769"/>
            <a:ext cx="10515600" cy="4525800"/>
          </a:xfrm>
        </p:spPr>
      </p:pic>
      <p:sp>
        <p:nvSpPr>
          <p:cNvPr id="8" name="矩形 7">
            <a:extLst>
              <a:ext uri="{FF2B5EF4-FFF2-40B4-BE49-F238E27FC236}">
                <a16:creationId xmlns:a16="http://schemas.microsoft.com/office/drawing/2014/main" id="{261CF644-814B-DCC0-AF29-1F1DC2124CFD}"/>
              </a:ext>
            </a:extLst>
          </p:cNvPr>
          <p:cNvSpPr/>
          <p:nvPr/>
        </p:nvSpPr>
        <p:spPr>
          <a:xfrm>
            <a:off x="4762107" y="2486320"/>
            <a:ext cx="6625472" cy="4077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877639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73</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贷款质量分析</a:t>
            </a:r>
          </a:p>
        </p:txBody>
      </p:sp>
    </p:spTree>
    <p:extLst>
      <p:ext uri="{BB962C8B-B14F-4D97-AF65-F5344CB8AC3E}">
        <p14:creationId xmlns:p14="http://schemas.microsoft.com/office/powerpoint/2010/main" val="774873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8E8BF2A-FFD9-73F7-4CA9-C316E7E2C096}"/>
              </a:ext>
            </a:extLst>
          </p:cNvPr>
          <p:cNvPicPr>
            <a:picLocks noChangeAspect="1"/>
          </p:cNvPicPr>
          <p:nvPr/>
        </p:nvPicPr>
        <p:blipFill>
          <a:blip r:embed="rId2"/>
          <a:stretch>
            <a:fillRect/>
          </a:stretch>
        </p:blipFill>
        <p:spPr>
          <a:xfrm>
            <a:off x="737286" y="1388330"/>
            <a:ext cx="11132205" cy="4452882"/>
          </a:xfrm>
          <a:prstGeom prst="rect">
            <a:avLst/>
          </a:prstGeom>
        </p:spPr>
      </p:pic>
      <p:sp>
        <p:nvSpPr>
          <p:cNvPr id="2" name="标题 1">
            <a:extLst>
              <a:ext uri="{FF2B5EF4-FFF2-40B4-BE49-F238E27FC236}">
                <a16:creationId xmlns:a16="http://schemas.microsoft.com/office/drawing/2014/main" id="{7E9B54CD-E537-4BDD-9C67-11FCBF9BB8C9}"/>
              </a:ext>
            </a:extLst>
          </p:cNvPr>
          <p:cNvSpPr>
            <a:spLocks noGrp="1"/>
          </p:cNvSpPr>
          <p:nvPr>
            <p:ph type="title"/>
          </p:nvPr>
        </p:nvSpPr>
        <p:spPr/>
        <p:txBody>
          <a:bodyPr/>
          <a:lstStyle/>
          <a:p>
            <a:r>
              <a:rPr lang="zh-CN" altLang="en-US" dirty="0"/>
              <a:t>贷款损失准备</a:t>
            </a:r>
          </a:p>
        </p:txBody>
      </p:sp>
      <p:sp>
        <p:nvSpPr>
          <p:cNvPr id="3" name="灯片编号占位符 2">
            <a:extLst>
              <a:ext uri="{FF2B5EF4-FFF2-40B4-BE49-F238E27FC236}">
                <a16:creationId xmlns:a16="http://schemas.microsoft.com/office/drawing/2014/main" id="{2C6568E4-88DE-43D7-854B-F712E7EBE3C9}"/>
              </a:ext>
            </a:extLst>
          </p:cNvPr>
          <p:cNvSpPr>
            <a:spLocks noGrp="1"/>
          </p:cNvSpPr>
          <p:nvPr>
            <p:ph type="sldNum" sz="quarter" idx="10"/>
          </p:nvPr>
        </p:nvSpPr>
        <p:spPr/>
        <p:txBody>
          <a:bodyPr/>
          <a:lstStyle/>
          <a:p>
            <a:fld id="{F56ABC50-C693-6145-8FE9-48A83A944B62}" type="slidenum">
              <a:rPr kumimoji="1" lang="zh-CN" altLang="en-US" smtClean="0"/>
              <a:pPr/>
              <a:t>74</a:t>
            </a:fld>
            <a:endParaRPr kumimoji="1" lang="zh-CN" altLang="en-US"/>
          </a:p>
        </p:txBody>
      </p:sp>
      <p:sp>
        <p:nvSpPr>
          <p:cNvPr id="6" name="矩形 5">
            <a:extLst>
              <a:ext uri="{FF2B5EF4-FFF2-40B4-BE49-F238E27FC236}">
                <a16:creationId xmlns:a16="http://schemas.microsoft.com/office/drawing/2014/main" id="{5BE2BFC1-2CF4-4E7F-8632-1C33A5B53580}"/>
              </a:ext>
            </a:extLst>
          </p:cNvPr>
          <p:cNvSpPr/>
          <p:nvPr/>
        </p:nvSpPr>
        <p:spPr>
          <a:xfrm>
            <a:off x="1027965" y="3790953"/>
            <a:ext cx="10224921" cy="2939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C565F00-14A4-44C7-9C1A-B3DC6D8D3B99}"/>
              </a:ext>
            </a:extLst>
          </p:cNvPr>
          <p:cNvSpPr/>
          <p:nvPr/>
        </p:nvSpPr>
        <p:spPr>
          <a:xfrm>
            <a:off x="990086" y="2920090"/>
            <a:ext cx="10262800" cy="2939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3564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B54CD-E537-4BDD-9C67-11FCBF9BB8C9}"/>
              </a:ext>
            </a:extLst>
          </p:cNvPr>
          <p:cNvSpPr>
            <a:spLocks noGrp="1"/>
          </p:cNvSpPr>
          <p:nvPr>
            <p:ph type="title"/>
          </p:nvPr>
        </p:nvSpPr>
        <p:spPr/>
        <p:txBody>
          <a:bodyPr/>
          <a:lstStyle/>
          <a:p>
            <a:r>
              <a:rPr lang="zh-CN" altLang="en-US" dirty="0"/>
              <a:t>不良贷款情况</a:t>
            </a:r>
          </a:p>
        </p:txBody>
      </p:sp>
      <p:sp>
        <p:nvSpPr>
          <p:cNvPr id="3" name="灯片编号占位符 2">
            <a:extLst>
              <a:ext uri="{FF2B5EF4-FFF2-40B4-BE49-F238E27FC236}">
                <a16:creationId xmlns:a16="http://schemas.microsoft.com/office/drawing/2014/main" id="{2C6568E4-88DE-43D7-854B-F712E7EBE3C9}"/>
              </a:ext>
            </a:extLst>
          </p:cNvPr>
          <p:cNvSpPr>
            <a:spLocks noGrp="1"/>
          </p:cNvSpPr>
          <p:nvPr>
            <p:ph type="sldNum" sz="quarter" idx="10"/>
          </p:nvPr>
        </p:nvSpPr>
        <p:spPr/>
        <p:txBody>
          <a:bodyPr/>
          <a:lstStyle/>
          <a:p>
            <a:fld id="{F56ABC50-C693-6145-8FE9-48A83A944B62}" type="slidenum">
              <a:rPr kumimoji="1" lang="zh-CN" altLang="en-US" smtClean="0"/>
              <a:pPr/>
              <a:t>75</a:t>
            </a:fld>
            <a:endParaRPr kumimoji="1" lang="zh-CN" altLang="en-US"/>
          </a:p>
        </p:txBody>
      </p:sp>
      <p:pic>
        <p:nvPicPr>
          <p:cNvPr id="5" name="图片 4">
            <a:extLst>
              <a:ext uri="{FF2B5EF4-FFF2-40B4-BE49-F238E27FC236}">
                <a16:creationId xmlns:a16="http://schemas.microsoft.com/office/drawing/2014/main" id="{41C898D1-A2A5-C04B-E7A6-3E45B804DF40}"/>
              </a:ext>
            </a:extLst>
          </p:cNvPr>
          <p:cNvPicPr>
            <a:picLocks noChangeAspect="1"/>
          </p:cNvPicPr>
          <p:nvPr/>
        </p:nvPicPr>
        <p:blipFill>
          <a:blip r:embed="rId2"/>
          <a:stretch>
            <a:fillRect/>
          </a:stretch>
        </p:blipFill>
        <p:spPr>
          <a:xfrm>
            <a:off x="380002" y="1989056"/>
            <a:ext cx="10973284" cy="4450618"/>
          </a:xfrm>
          <a:prstGeom prst="rect">
            <a:avLst/>
          </a:prstGeom>
        </p:spPr>
      </p:pic>
      <p:sp>
        <p:nvSpPr>
          <p:cNvPr id="4" name="文本框 3">
            <a:extLst>
              <a:ext uri="{FF2B5EF4-FFF2-40B4-BE49-F238E27FC236}">
                <a16:creationId xmlns:a16="http://schemas.microsoft.com/office/drawing/2014/main" id="{65A1FD86-DF2F-9475-8C34-432BA4622F00}"/>
              </a:ext>
            </a:extLst>
          </p:cNvPr>
          <p:cNvSpPr txBox="1"/>
          <p:nvPr/>
        </p:nvSpPr>
        <p:spPr>
          <a:xfrm>
            <a:off x="718086" y="1362198"/>
            <a:ext cx="8275085"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对比：根据金管总局数据，</a:t>
            </a:r>
            <a:r>
              <a:rPr lang="en-US" altLang="zh-CN" sz="2000" dirty="0">
                <a:latin typeface="宋体" panose="02010600030101010101" pitchFamily="2" charset="-122"/>
                <a:ea typeface="宋体" panose="02010600030101010101" pitchFamily="2" charset="-122"/>
              </a:rPr>
              <a:t>2023</a:t>
            </a:r>
            <a:r>
              <a:rPr lang="zh-CN" altLang="en-US" sz="2000" dirty="0">
                <a:latin typeface="宋体" panose="02010600030101010101" pitchFamily="2" charset="-122"/>
                <a:ea typeface="宋体" panose="02010600030101010101" pitchFamily="2" charset="-122"/>
              </a:rPr>
              <a:t>年末商业银行平均不良贷款率为</a:t>
            </a:r>
            <a:r>
              <a:rPr lang="en-US" altLang="zh-CN" sz="2000" dirty="0">
                <a:latin typeface="宋体" panose="02010600030101010101" pitchFamily="2" charset="-122"/>
                <a:ea typeface="宋体" panose="02010600030101010101" pitchFamily="2" charset="-122"/>
              </a:rPr>
              <a:t>1.63%</a:t>
            </a:r>
            <a:r>
              <a:rPr lang="zh-CN" altLang="en-US" sz="2000" dirty="0">
                <a:latin typeface="宋体" panose="02010600030101010101" pitchFamily="2" charset="-122"/>
                <a:ea typeface="宋体" panose="02010600030101010101" pitchFamily="2" charset="-122"/>
              </a:rPr>
              <a:t>。</a:t>
            </a:r>
          </a:p>
        </p:txBody>
      </p:sp>
      <p:sp>
        <p:nvSpPr>
          <p:cNvPr id="6" name="矩形 5">
            <a:extLst>
              <a:ext uri="{FF2B5EF4-FFF2-40B4-BE49-F238E27FC236}">
                <a16:creationId xmlns:a16="http://schemas.microsoft.com/office/drawing/2014/main" id="{DF8B332D-D972-5786-CE7F-77B4D7C717F7}"/>
              </a:ext>
            </a:extLst>
          </p:cNvPr>
          <p:cNvSpPr/>
          <p:nvPr/>
        </p:nvSpPr>
        <p:spPr>
          <a:xfrm>
            <a:off x="986248" y="5615542"/>
            <a:ext cx="10241076" cy="3693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3754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59BCC6-3874-AE46-11C7-89C7063EE2B1}"/>
              </a:ext>
            </a:extLst>
          </p:cNvPr>
          <p:cNvSpPr>
            <a:spLocks noGrp="1"/>
          </p:cNvSpPr>
          <p:nvPr>
            <p:ph type="sldNum" sz="quarter" idx="10"/>
          </p:nvPr>
        </p:nvSpPr>
        <p:spPr/>
        <p:txBody>
          <a:bodyPr/>
          <a:lstStyle/>
          <a:p>
            <a:fld id="{F56ABC50-C693-6145-8FE9-48A83A944B62}" type="slidenum">
              <a:rPr kumimoji="1" lang="zh-CN" altLang="en-US" smtClean="0"/>
              <a:pPr/>
              <a:t>76</a:t>
            </a:fld>
            <a:endParaRPr kumimoji="1" lang="zh-CN" altLang="en-US"/>
          </a:p>
        </p:txBody>
      </p:sp>
      <p:pic>
        <p:nvPicPr>
          <p:cNvPr id="5" name="图片 4">
            <a:extLst>
              <a:ext uri="{FF2B5EF4-FFF2-40B4-BE49-F238E27FC236}">
                <a16:creationId xmlns:a16="http://schemas.microsoft.com/office/drawing/2014/main" id="{5A58FEA4-C1FB-2146-67A7-E4AB2399D36D}"/>
              </a:ext>
            </a:extLst>
          </p:cNvPr>
          <p:cNvPicPr>
            <a:picLocks noChangeAspect="1"/>
          </p:cNvPicPr>
          <p:nvPr/>
        </p:nvPicPr>
        <p:blipFill>
          <a:blip r:embed="rId2"/>
          <a:stretch>
            <a:fillRect/>
          </a:stretch>
        </p:blipFill>
        <p:spPr>
          <a:xfrm>
            <a:off x="508311" y="2135957"/>
            <a:ext cx="11420475" cy="2581275"/>
          </a:xfrm>
          <a:prstGeom prst="rect">
            <a:avLst/>
          </a:prstGeom>
        </p:spPr>
      </p:pic>
      <p:sp>
        <p:nvSpPr>
          <p:cNvPr id="6" name="矩形 5">
            <a:extLst>
              <a:ext uri="{FF2B5EF4-FFF2-40B4-BE49-F238E27FC236}">
                <a16:creationId xmlns:a16="http://schemas.microsoft.com/office/drawing/2014/main" id="{8E881B8A-44DD-E3C5-DA95-0B1A41A66CC4}"/>
              </a:ext>
            </a:extLst>
          </p:cNvPr>
          <p:cNvSpPr/>
          <p:nvPr/>
        </p:nvSpPr>
        <p:spPr>
          <a:xfrm>
            <a:off x="7211505" y="3429000"/>
            <a:ext cx="2667786" cy="6339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86494A4-78AA-68FB-1AD1-865A3D99D875}"/>
              </a:ext>
            </a:extLst>
          </p:cNvPr>
          <p:cNvSpPr txBox="1"/>
          <p:nvPr/>
        </p:nvSpPr>
        <p:spPr>
          <a:xfrm>
            <a:off x="2978869" y="1953187"/>
            <a:ext cx="4562573" cy="369332"/>
          </a:xfrm>
          <a:prstGeom prst="rect">
            <a:avLst/>
          </a:prstGeom>
          <a:noFill/>
        </p:spPr>
        <p:txBody>
          <a:bodyPr wrap="square" rtlCol="0">
            <a:spAutoFit/>
          </a:bodyPr>
          <a:lstStyle/>
          <a:p>
            <a:r>
              <a:rPr lang="zh-CN" altLang="en-US" dirty="0"/>
              <a:t>次级类和可疑类贷款迁移率大幅提升</a:t>
            </a:r>
          </a:p>
        </p:txBody>
      </p:sp>
    </p:spTree>
    <p:extLst>
      <p:ext uri="{BB962C8B-B14F-4D97-AF65-F5344CB8AC3E}">
        <p14:creationId xmlns:p14="http://schemas.microsoft.com/office/powerpoint/2010/main" val="72316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F0C6161-402F-6F90-5776-0A20F666EEB0}"/>
              </a:ext>
            </a:extLst>
          </p:cNvPr>
          <p:cNvPicPr>
            <a:picLocks noChangeAspect="1"/>
          </p:cNvPicPr>
          <p:nvPr/>
        </p:nvPicPr>
        <p:blipFill>
          <a:blip r:embed="rId2"/>
          <a:stretch>
            <a:fillRect/>
          </a:stretch>
        </p:blipFill>
        <p:spPr>
          <a:xfrm>
            <a:off x="793275" y="492934"/>
            <a:ext cx="10605449" cy="6083813"/>
          </a:xfrm>
          <a:prstGeom prst="rect">
            <a:avLst/>
          </a:prstGeom>
        </p:spPr>
      </p:pic>
      <p:sp>
        <p:nvSpPr>
          <p:cNvPr id="2" name="灯片编号占位符 1">
            <a:extLst>
              <a:ext uri="{FF2B5EF4-FFF2-40B4-BE49-F238E27FC236}">
                <a16:creationId xmlns:a16="http://schemas.microsoft.com/office/drawing/2014/main" id="{5702CFE2-E664-551A-37FC-9E00B5EC22E4}"/>
              </a:ext>
            </a:extLst>
          </p:cNvPr>
          <p:cNvSpPr>
            <a:spLocks noGrp="1"/>
          </p:cNvSpPr>
          <p:nvPr>
            <p:ph type="sldNum" sz="quarter" idx="10"/>
          </p:nvPr>
        </p:nvSpPr>
        <p:spPr/>
        <p:txBody>
          <a:bodyPr/>
          <a:lstStyle/>
          <a:p>
            <a:fld id="{F56ABC50-C693-6145-8FE9-48A83A944B62}" type="slidenum">
              <a:rPr kumimoji="1" lang="zh-CN" altLang="en-US" smtClean="0"/>
              <a:pPr/>
              <a:t>77</a:t>
            </a:fld>
            <a:endParaRPr kumimoji="1" lang="zh-CN" altLang="en-US"/>
          </a:p>
        </p:txBody>
      </p:sp>
      <p:sp>
        <p:nvSpPr>
          <p:cNvPr id="3" name="文本框 2">
            <a:extLst>
              <a:ext uri="{FF2B5EF4-FFF2-40B4-BE49-F238E27FC236}">
                <a16:creationId xmlns:a16="http://schemas.microsoft.com/office/drawing/2014/main" id="{D89AC4D6-D306-B4D8-4B75-0532096C8F8E}"/>
              </a:ext>
            </a:extLst>
          </p:cNvPr>
          <p:cNvSpPr txBox="1"/>
          <p:nvPr/>
        </p:nvSpPr>
        <p:spPr>
          <a:xfrm>
            <a:off x="1650319" y="3047115"/>
            <a:ext cx="5919403" cy="369332"/>
          </a:xfrm>
          <a:prstGeom prst="rect">
            <a:avLst/>
          </a:prstGeom>
          <a:noFill/>
          <a:ln w="19050">
            <a:solidFill>
              <a:srgbClr val="FF0000"/>
            </a:solidFill>
          </a:ln>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1FCF3E63-61F3-9E6C-1E1C-7C0F760227F9}"/>
              </a:ext>
            </a:extLst>
          </p:cNvPr>
          <p:cNvSpPr txBox="1"/>
          <p:nvPr/>
        </p:nvSpPr>
        <p:spPr>
          <a:xfrm>
            <a:off x="1584330" y="5106100"/>
            <a:ext cx="5759149" cy="369332"/>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917878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C8278E-C7DA-C176-C672-C2419FA15D83}"/>
              </a:ext>
            </a:extLst>
          </p:cNvPr>
          <p:cNvSpPr>
            <a:spLocks noGrp="1"/>
          </p:cNvSpPr>
          <p:nvPr>
            <p:ph type="sldNum" sz="quarter" idx="10"/>
          </p:nvPr>
        </p:nvSpPr>
        <p:spPr/>
        <p:txBody>
          <a:bodyPr/>
          <a:lstStyle/>
          <a:p>
            <a:fld id="{F56ABC50-C693-6145-8FE9-48A83A944B62}" type="slidenum">
              <a:rPr kumimoji="1" lang="zh-CN" altLang="en-US" smtClean="0"/>
              <a:pPr/>
              <a:t>78</a:t>
            </a:fld>
            <a:endParaRPr kumimoji="1" lang="zh-CN" altLang="en-US"/>
          </a:p>
        </p:txBody>
      </p:sp>
      <p:pic>
        <p:nvPicPr>
          <p:cNvPr id="4" name="图片 3">
            <a:extLst>
              <a:ext uri="{FF2B5EF4-FFF2-40B4-BE49-F238E27FC236}">
                <a16:creationId xmlns:a16="http://schemas.microsoft.com/office/drawing/2014/main" id="{DF1091F2-B2A4-8661-8483-AF13A5058661}"/>
              </a:ext>
            </a:extLst>
          </p:cNvPr>
          <p:cNvPicPr>
            <a:picLocks noChangeAspect="1"/>
          </p:cNvPicPr>
          <p:nvPr/>
        </p:nvPicPr>
        <p:blipFill>
          <a:blip r:embed="rId2"/>
          <a:stretch>
            <a:fillRect/>
          </a:stretch>
        </p:blipFill>
        <p:spPr>
          <a:xfrm>
            <a:off x="1643876" y="408576"/>
            <a:ext cx="8904248" cy="6278190"/>
          </a:xfrm>
          <a:prstGeom prst="rect">
            <a:avLst/>
          </a:prstGeom>
        </p:spPr>
      </p:pic>
      <p:sp>
        <p:nvSpPr>
          <p:cNvPr id="5" name="文本框 4">
            <a:extLst>
              <a:ext uri="{FF2B5EF4-FFF2-40B4-BE49-F238E27FC236}">
                <a16:creationId xmlns:a16="http://schemas.microsoft.com/office/drawing/2014/main" id="{6E6C66DA-C712-B0B3-4310-DBE5D841A912}"/>
              </a:ext>
            </a:extLst>
          </p:cNvPr>
          <p:cNvSpPr txBox="1"/>
          <p:nvPr/>
        </p:nvSpPr>
        <p:spPr>
          <a:xfrm>
            <a:off x="2177069" y="2160996"/>
            <a:ext cx="8211269" cy="261693"/>
          </a:xfrm>
          <a:prstGeom prst="rect">
            <a:avLst/>
          </a:prstGeom>
          <a:noFill/>
          <a:ln w="1905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C2326FD5-2EDF-C8F5-5B1C-452321DD3EE9}"/>
              </a:ext>
            </a:extLst>
          </p:cNvPr>
          <p:cNvSpPr txBox="1"/>
          <p:nvPr/>
        </p:nvSpPr>
        <p:spPr>
          <a:xfrm>
            <a:off x="188536" y="1637859"/>
            <a:ext cx="1282045" cy="1569660"/>
          </a:xfrm>
          <a:prstGeom prst="rect">
            <a:avLst/>
          </a:prstGeom>
          <a:noFill/>
        </p:spPr>
        <p:txBody>
          <a:bodyPr wrap="square" rtlCol="0">
            <a:spAutoFit/>
          </a:bodyPr>
          <a:lstStyle/>
          <a:p>
            <a:r>
              <a:rPr lang="zh-CN" altLang="en-US" sz="2400" dirty="0"/>
              <a:t>地产行业不良贷款率升高</a:t>
            </a:r>
          </a:p>
        </p:txBody>
      </p:sp>
    </p:spTree>
    <p:extLst>
      <p:ext uri="{BB962C8B-B14F-4D97-AF65-F5344CB8AC3E}">
        <p14:creationId xmlns:p14="http://schemas.microsoft.com/office/powerpoint/2010/main" val="19344261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0997C50-2AE6-375B-4A7B-43E336E04847}"/>
              </a:ext>
            </a:extLst>
          </p:cNvPr>
          <p:cNvSpPr>
            <a:spLocks noGrp="1"/>
          </p:cNvSpPr>
          <p:nvPr>
            <p:ph type="sldNum" sz="quarter" idx="10"/>
          </p:nvPr>
        </p:nvSpPr>
        <p:spPr/>
        <p:txBody>
          <a:bodyPr/>
          <a:lstStyle/>
          <a:p>
            <a:fld id="{F56ABC50-C693-6145-8FE9-48A83A944B62}" type="slidenum">
              <a:rPr kumimoji="1" lang="zh-CN" altLang="en-US" smtClean="0"/>
              <a:pPr/>
              <a:t>79</a:t>
            </a:fld>
            <a:endParaRPr kumimoji="1" lang="zh-CN" altLang="en-US"/>
          </a:p>
        </p:txBody>
      </p:sp>
      <p:pic>
        <p:nvPicPr>
          <p:cNvPr id="4" name="图片 3">
            <a:extLst>
              <a:ext uri="{FF2B5EF4-FFF2-40B4-BE49-F238E27FC236}">
                <a16:creationId xmlns:a16="http://schemas.microsoft.com/office/drawing/2014/main" id="{E84C987D-B045-C78D-D3B8-E02380CBC476}"/>
              </a:ext>
            </a:extLst>
          </p:cNvPr>
          <p:cNvPicPr>
            <a:picLocks noChangeAspect="1"/>
          </p:cNvPicPr>
          <p:nvPr/>
        </p:nvPicPr>
        <p:blipFill>
          <a:blip r:embed="rId2"/>
          <a:stretch>
            <a:fillRect/>
          </a:stretch>
        </p:blipFill>
        <p:spPr>
          <a:xfrm>
            <a:off x="1185862" y="1990725"/>
            <a:ext cx="9820275" cy="2876550"/>
          </a:xfrm>
          <a:prstGeom prst="rect">
            <a:avLst/>
          </a:prstGeom>
        </p:spPr>
      </p:pic>
    </p:spTree>
    <p:extLst>
      <p:ext uri="{BB962C8B-B14F-4D97-AF65-F5344CB8AC3E}">
        <p14:creationId xmlns:p14="http://schemas.microsoft.com/office/powerpoint/2010/main" val="287620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：金价变动</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8</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172582" cy="4823292"/>
          </a:xfrm>
        </p:spPr>
        <p:txBody>
          <a:bodyPr>
            <a:normAutofit/>
          </a:bodyPr>
          <a:lstStyle/>
          <a:p>
            <a:pPr algn="just"/>
            <a:r>
              <a:rPr lang="zh-CN" altLang="zh-CN" sz="2000" kern="100" dirty="0">
                <a:effectLst/>
                <a:latin typeface="宋体" panose="02010600030101010101" pitchFamily="2" charset="-122"/>
                <a:ea typeface="宋体" panose="02010600030101010101" pitchFamily="2" charset="-122"/>
              </a:rPr>
              <a:t>国际黄金分为实物黄金、现货黄金和期货黄金。实物黄金交易的才是黄金的所有权，各国央行增持的主要都是实物黄金。现货黄金虽然名为黄金，但本质是一种带有保证金机制和杠杆属性的场外电子合约，现货黄金通过买卖合约赚取差价，只涉及现金交割，无法交割成实物黄金。全球最大的现货黄金交易所是</a:t>
            </a:r>
            <a:r>
              <a:rPr lang="en-US" altLang="zh-CN" sz="2000" kern="100" dirty="0">
                <a:effectLst/>
                <a:latin typeface="宋体" panose="02010600030101010101" pitchFamily="2" charset="-122"/>
                <a:ea typeface="宋体" panose="02010600030101010101" pitchFamily="2" charset="-122"/>
              </a:rPr>
              <a:t>LME</a:t>
            </a:r>
            <a:r>
              <a:rPr lang="zh-CN" altLang="zh-CN" sz="2000" kern="100" dirty="0">
                <a:effectLst/>
                <a:latin typeface="宋体" panose="02010600030101010101" pitchFamily="2" charset="-122"/>
                <a:ea typeface="宋体" panose="02010600030101010101" pitchFamily="2" charset="-122"/>
              </a:rPr>
              <a:t>伦敦金属交易所，所以现货黄金也俗称伦敦金。期货黄金则是标准化的交易所场内期货合约。可以提前平仓赚合约差价，也可以持有至到期交割成实物黄金，但实物交割仅限专业机构。全球最大的期货黄金交易所是</a:t>
            </a:r>
            <a:r>
              <a:rPr lang="en-US" altLang="zh-CN" sz="2000" kern="100" dirty="0">
                <a:effectLst/>
                <a:latin typeface="宋体" panose="02010600030101010101" pitchFamily="2" charset="-122"/>
                <a:ea typeface="宋体" panose="02010600030101010101" pitchFamily="2" charset="-122"/>
              </a:rPr>
              <a:t>COMEX</a:t>
            </a:r>
            <a:r>
              <a:rPr lang="zh-CN" altLang="zh-CN" sz="2000" kern="100" dirty="0">
                <a:effectLst/>
                <a:latin typeface="宋体" panose="02010600030101010101" pitchFamily="2" charset="-122"/>
                <a:ea typeface="宋体" panose="02010600030101010101" pitchFamily="2" charset="-122"/>
              </a:rPr>
              <a:t>纽约商品交易所，所以期货黄金俗称纽约金。</a:t>
            </a:r>
          </a:p>
          <a:p>
            <a:pPr algn="just"/>
            <a:endParaRPr lang="zh-CN" altLang="zh-CN" sz="12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7987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BF4798-052D-88AE-C210-C363E19BBE1F}"/>
              </a:ext>
            </a:extLst>
          </p:cNvPr>
          <p:cNvSpPr>
            <a:spLocks noGrp="1"/>
          </p:cNvSpPr>
          <p:nvPr>
            <p:ph type="sldNum" sz="quarter" idx="10"/>
          </p:nvPr>
        </p:nvSpPr>
        <p:spPr/>
        <p:txBody>
          <a:bodyPr/>
          <a:lstStyle/>
          <a:p>
            <a:fld id="{F56ABC50-C693-6145-8FE9-48A83A944B62}" type="slidenum">
              <a:rPr kumimoji="1" lang="zh-CN" altLang="en-US" smtClean="0"/>
              <a:pPr/>
              <a:t>80</a:t>
            </a:fld>
            <a:endParaRPr kumimoji="1" lang="zh-CN" altLang="en-US"/>
          </a:p>
        </p:txBody>
      </p:sp>
      <p:pic>
        <p:nvPicPr>
          <p:cNvPr id="5" name="图片 4">
            <a:extLst>
              <a:ext uri="{FF2B5EF4-FFF2-40B4-BE49-F238E27FC236}">
                <a16:creationId xmlns:a16="http://schemas.microsoft.com/office/drawing/2014/main" id="{17BAB279-FF6A-9401-A5D9-5DFBF9BB5462}"/>
              </a:ext>
            </a:extLst>
          </p:cNvPr>
          <p:cNvPicPr>
            <a:picLocks noChangeAspect="1"/>
          </p:cNvPicPr>
          <p:nvPr/>
        </p:nvPicPr>
        <p:blipFill>
          <a:blip r:embed="rId2"/>
          <a:stretch>
            <a:fillRect/>
          </a:stretch>
        </p:blipFill>
        <p:spPr>
          <a:xfrm>
            <a:off x="581073" y="555012"/>
            <a:ext cx="7233747" cy="3279390"/>
          </a:xfrm>
          <a:prstGeom prst="rect">
            <a:avLst/>
          </a:prstGeom>
        </p:spPr>
      </p:pic>
      <p:pic>
        <p:nvPicPr>
          <p:cNvPr id="7" name="图片 6">
            <a:extLst>
              <a:ext uri="{FF2B5EF4-FFF2-40B4-BE49-F238E27FC236}">
                <a16:creationId xmlns:a16="http://schemas.microsoft.com/office/drawing/2014/main" id="{73F94601-626F-22B4-B6D5-3CDEEF33E7C1}"/>
              </a:ext>
            </a:extLst>
          </p:cNvPr>
          <p:cNvPicPr>
            <a:picLocks noChangeAspect="1"/>
          </p:cNvPicPr>
          <p:nvPr/>
        </p:nvPicPr>
        <p:blipFill>
          <a:blip r:embed="rId3"/>
          <a:stretch>
            <a:fillRect/>
          </a:stretch>
        </p:blipFill>
        <p:spPr>
          <a:xfrm>
            <a:off x="628355" y="3846685"/>
            <a:ext cx="7139184" cy="3011315"/>
          </a:xfrm>
          <a:prstGeom prst="rect">
            <a:avLst/>
          </a:prstGeom>
        </p:spPr>
      </p:pic>
      <p:sp>
        <p:nvSpPr>
          <p:cNvPr id="9" name="文本框 8">
            <a:extLst>
              <a:ext uri="{FF2B5EF4-FFF2-40B4-BE49-F238E27FC236}">
                <a16:creationId xmlns:a16="http://schemas.microsoft.com/office/drawing/2014/main" id="{DD887C95-EA1C-F036-C4FA-659B89870CE0}"/>
              </a:ext>
            </a:extLst>
          </p:cNvPr>
          <p:cNvSpPr txBox="1"/>
          <p:nvPr/>
        </p:nvSpPr>
        <p:spPr>
          <a:xfrm>
            <a:off x="7814820" y="2136338"/>
            <a:ext cx="4232931" cy="2585323"/>
          </a:xfrm>
          <a:prstGeom prst="rect">
            <a:avLst/>
          </a:prstGeom>
          <a:noFill/>
          <a:ln>
            <a:solidFill>
              <a:srgbClr val="C00000"/>
            </a:solidFill>
          </a:ln>
        </p:spPr>
        <p:txBody>
          <a:bodyPr wrap="square">
            <a:spAutoFit/>
          </a:bodyPr>
          <a:lstStyle/>
          <a:p>
            <a:r>
              <a:rPr lang="zh-CN" altLang="en-US" dirty="0">
                <a:latin typeface="宋体" panose="02010600030101010101" pitchFamily="2" charset="-122"/>
                <a:ea typeface="宋体" panose="02010600030101010101" pitchFamily="2" charset="-122"/>
              </a:rPr>
              <a:t>逾期贷款为</a:t>
            </a:r>
            <a:r>
              <a:rPr lang="en-US" altLang="zh-CN" dirty="0">
                <a:latin typeface="宋体" panose="02010600030101010101" pitchFamily="2" charset="-122"/>
                <a:ea typeface="宋体" panose="02010600030101010101" pitchFamily="2" charset="-122"/>
              </a:rPr>
              <a:t>819</a:t>
            </a:r>
            <a:r>
              <a:rPr lang="zh-CN" altLang="en-US" dirty="0">
                <a:latin typeface="宋体" panose="02010600030101010101" pitchFamily="2" charset="-122"/>
                <a:ea typeface="宋体" panose="02010600030101010101" pitchFamily="2" charset="-122"/>
              </a:rPr>
              <a:t>亿，核销了</a:t>
            </a:r>
            <a:r>
              <a:rPr lang="en-US" altLang="zh-CN" dirty="0">
                <a:latin typeface="宋体" panose="02010600030101010101" pitchFamily="2" charset="-122"/>
                <a:ea typeface="宋体" panose="02010600030101010101" pitchFamily="2" charset="-122"/>
              </a:rPr>
              <a:t>479</a:t>
            </a:r>
            <a:r>
              <a:rPr lang="zh-CN" altLang="en-US" dirty="0">
                <a:latin typeface="宋体" panose="02010600030101010101" pitchFamily="2" charset="-122"/>
                <a:ea typeface="宋体" panose="02010600030101010101" pitchFamily="2" charset="-122"/>
              </a:rPr>
              <a:t>亿</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贷款核销就是一项会计制度，实际上就是允许银行将产生的贷款损失在计算企业所得税时进行税前扣除。</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核销贷款</a:t>
            </a:r>
            <a:r>
              <a:rPr lang="zh-CN" altLang="en-US" dirty="0">
                <a:latin typeface="宋体" panose="02010600030101010101" pitchFamily="2" charset="-122"/>
                <a:ea typeface="宋体" panose="02010600030101010101" pitchFamily="2" charset="-122"/>
              </a:rPr>
              <a:t>时的会计分录为：</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借：贷款损失准备‬</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贷：逾期贷款</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单位逾期贷款户</a:t>
            </a:r>
          </a:p>
        </p:txBody>
      </p:sp>
      <p:sp>
        <p:nvSpPr>
          <p:cNvPr id="10" name="文本框 9">
            <a:extLst>
              <a:ext uri="{FF2B5EF4-FFF2-40B4-BE49-F238E27FC236}">
                <a16:creationId xmlns:a16="http://schemas.microsoft.com/office/drawing/2014/main" id="{801CF578-FEDE-A581-2C49-B38D4B2752BC}"/>
              </a:ext>
            </a:extLst>
          </p:cNvPr>
          <p:cNvSpPr txBox="1"/>
          <p:nvPr/>
        </p:nvSpPr>
        <p:spPr>
          <a:xfrm>
            <a:off x="3428319" y="2406434"/>
            <a:ext cx="1237949" cy="214218"/>
          </a:xfrm>
          <a:prstGeom prst="rect">
            <a:avLst/>
          </a:prstGeom>
          <a:noFill/>
          <a:ln w="19050">
            <a:solidFill>
              <a:srgbClr val="FF0000"/>
            </a:solidFill>
          </a:ln>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5CE70C59-F83F-8760-57C0-03C882EBBACB}"/>
              </a:ext>
            </a:extLst>
          </p:cNvPr>
          <p:cNvSpPr txBox="1"/>
          <p:nvPr/>
        </p:nvSpPr>
        <p:spPr>
          <a:xfrm>
            <a:off x="5722070" y="5372767"/>
            <a:ext cx="992904" cy="214218"/>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010770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274E401-E235-4D51-B6BA-03CC1D79B6B5}"/>
              </a:ext>
            </a:extLst>
          </p:cNvPr>
          <p:cNvSpPr>
            <a:spLocks noGrp="1"/>
          </p:cNvSpPr>
          <p:nvPr>
            <p:ph type="sldNum" sz="quarter" idx="10"/>
          </p:nvPr>
        </p:nvSpPr>
        <p:spPr/>
        <p:txBody>
          <a:bodyPr/>
          <a:lstStyle/>
          <a:p>
            <a:fld id="{F56ABC50-C693-6145-8FE9-48A83A944B62}" type="slidenum">
              <a:rPr kumimoji="1" lang="zh-CN" altLang="en-US" smtClean="0"/>
              <a:pPr/>
              <a:t>81</a:t>
            </a:fld>
            <a:endParaRPr kumimoji="1" lang="zh-CN" altLang="en-US"/>
          </a:p>
        </p:txBody>
      </p:sp>
      <p:sp>
        <p:nvSpPr>
          <p:cNvPr id="3" name="标题 1">
            <a:extLst>
              <a:ext uri="{FF2B5EF4-FFF2-40B4-BE49-F238E27FC236}">
                <a16:creationId xmlns:a16="http://schemas.microsoft.com/office/drawing/2014/main" id="{06636A99-09F4-44C5-94F2-6D0EF79C0614}"/>
              </a:ext>
            </a:extLst>
          </p:cNvPr>
          <p:cNvSpPr txBox="1">
            <a:spLocks/>
          </p:cNvSpPr>
          <p:nvPr/>
        </p:nvSpPr>
        <p:spPr>
          <a:xfrm>
            <a:off x="3764692" y="2714922"/>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lang="zh-CN" altLang="en-US" dirty="0"/>
              <a:t>规模类指标分析</a:t>
            </a:r>
          </a:p>
        </p:txBody>
      </p:sp>
    </p:spTree>
    <p:extLst>
      <p:ext uri="{BB962C8B-B14F-4D97-AF65-F5344CB8AC3E}">
        <p14:creationId xmlns:p14="http://schemas.microsoft.com/office/powerpoint/2010/main" val="37919023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FDC3728-ED0A-3367-30ED-FFF8996F82DE}"/>
              </a:ext>
            </a:extLst>
          </p:cNvPr>
          <p:cNvPicPr>
            <a:picLocks noChangeAspect="1"/>
          </p:cNvPicPr>
          <p:nvPr/>
        </p:nvPicPr>
        <p:blipFill>
          <a:blip r:embed="rId2"/>
          <a:stretch>
            <a:fillRect/>
          </a:stretch>
        </p:blipFill>
        <p:spPr>
          <a:xfrm>
            <a:off x="185198" y="1441167"/>
            <a:ext cx="9499748" cy="4634825"/>
          </a:xfrm>
          <a:prstGeom prst="rect">
            <a:avLst/>
          </a:prstGeom>
        </p:spPr>
      </p:pic>
      <p:sp>
        <p:nvSpPr>
          <p:cNvPr id="2" name="灯片编号占位符 1">
            <a:extLst>
              <a:ext uri="{FF2B5EF4-FFF2-40B4-BE49-F238E27FC236}">
                <a16:creationId xmlns:a16="http://schemas.microsoft.com/office/drawing/2014/main" id="{21CE5B43-CEBC-492A-BC2D-517EFCB3A863}"/>
              </a:ext>
            </a:extLst>
          </p:cNvPr>
          <p:cNvSpPr>
            <a:spLocks noGrp="1"/>
          </p:cNvSpPr>
          <p:nvPr>
            <p:ph type="sldNum" sz="quarter" idx="10"/>
          </p:nvPr>
        </p:nvSpPr>
        <p:spPr/>
        <p:txBody>
          <a:bodyPr/>
          <a:lstStyle/>
          <a:p>
            <a:fld id="{F56ABC50-C693-6145-8FE9-48A83A944B62}" type="slidenum">
              <a:rPr kumimoji="1" lang="zh-CN" altLang="en-US" smtClean="0"/>
              <a:pPr/>
              <a:t>82</a:t>
            </a:fld>
            <a:endParaRPr kumimoji="1" lang="zh-CN" altLang="en-US"/>
          </a:p>
        </p:txBody>
      </p:sp>
      <p:sp>
        <p:nvSpPr>
          <p:cNvPr id="3" name="文本框 2">
            <a:extLst>
              <a:ext uri="{FF2B5EF4-FFF2-40B4-BE49-F238E27FC236}">
                <a16:creationId xmlns:a16="http://schemas.microsoft.com/office/drawing/2014/main" id="{C9C66850-272D-A008-220C-C365A57EDCB2}"/>
              </a:ext>
            </a:extLst>
          </p:cNvPr>
          <p:cNvSpPr txBox="1"/>
          <p:nvPr/>
        </p:nvSpPr>
        <p:spPr>
          <a:xfrm>
            <a:off x="7626704" y="4179082"/>
            <a:ext cx="770066" cy="301367"/>
          </a:xfrm>
          <a:prstGeom prst="rect">
            <a:avLst/>
          </a:prstGeom>
          <a:noFill/>
          <a:ln w="19050">
            <a:solidFill>
              <a:srgbClr val="FF0000"/>
            </a:solidFill>
          </a:ln>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18B87C17-5CB6-E6E7-36BD-F41DE4F9A3E6}"/>
              </a:ext>
            </a:extLst>
          </p:cNvPr>
          <p:cNvSpPr txBox="1"/>
          <p:nvPr/>
        </p:nvSpPr>
        <p:spPr>
          <a:xfrm>
            <a:off x="7613820" y="2884617"/>
            <a:ext cx="700621" cy="301367"/>
          </a:xfrm>
          <a:prstGeom prst="rect">
            <a:avLst/>
          </a:prstGeom>
          <a:noFill/>
          <a:ln w="19050">
            <a:solidFill>
              <a:srgbClr val="FF0000"/>
            </a:solidFill>
          </a:ln>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EF6DB88-715D-E64D-28E0-57C274C1281C}"/>
              </a:ext>
            </a:extLst>
          </p:cNvPr>
          <p:cNvSpPr txBox="1"/>
          <p:nvPr/>
        </p:nvSpPr>
        <p:spPr>
          <a:xfrm>
            <a:off x="2507054" y="631179"/>
            <a:ext cx="4767605" cy="954107"/>
          </a:xfrm>
          <a:prstGeom prst="rect">
            <a:avLst/>
          </a:prstGeom>
          <a:noFill/>
        </p:spPr>
        <p:txBody>
          <a:bodyPr wrap="square">
            <a:spAutoFit/>
          </a:bodyPr>
          <a:lstStyle/>
          <a:p>
            <a:r>
              <a:rPr lang="zh-CN" altLang="en-US" sz="2800" dirty="0"/>
              <a:t>贷款增速不及存款增速，银行资金存在欠配</a:t>
            </a:r>
          </a:p>
        </p:txBody>
      </p:sp>
    </p:spTree>
    <p:extLst>
      <p:ext uri="{BB962C8B-B14F-4D97-AF65-F5344CB8AC3E}">
        <p14:creationId xmlns:p14="http://schemas.microsoft.com/office/powerpoint/2010/main" val="4787956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F22CBC-A066-4312-9CE1-B902A01F1BCC}"/>
              </a:ext>
            </a:extLst>
          </p:cNvPr>
          <p:cNvSpPr>
            <a:spLocks noGrp="1"/>
          </p:cNvSpPr>
          <p:nvPr>
            <p:ph type="sldNum" sz="quarter" idx="10"/>
          </p:nvPr>
        </p:nvSpPr>
        <p:spPr/>
        <p:txBody>
          <a:bodyPr/>
          <a:lstStyle/>
          <a:p>
            <a:fld id="{F56ABC50-C693-6145-8FE9-48A83A944B62}" type="slidenum">
              <a:rPr kumimoji="1" lang="zh-CN" altLang="en-US" smtClean="0"/>
              <a:pPr/>
              <a:t>83</a:t>
            </a:fld>
            <a:endParaRPr kumimoji="1" lang="zh-CN" altLang="en-US"/>
          </a:p>
        </p:txBody>
      </p:sp>
      <p:sp>
        <p:nvSpPr>
          <p:cNvPr id="4" name="标题 1">
            <a:extLst>
              <a:ext uri="{FF2B5EF4-FFF2-40B4-BE49-F238E27FC236}">
                <a16:creationId xmlns:a16="http://schemas.microsoft.com/office/drawing/2014/main" id="{AD0C5F79-72A2-4435-829F-F57BD671CAD1}"/>
              </a:ext>
            </a:extLst>
          </p:cNvPr>
          <p:cNvSpPr txBox="1">
            <a:spLocks/>
          </p:cNvSpPr>
          <p:nvPr/>
        </p:nvSpPr>
        <p:spPr>
          <a:xfrm>
            <a:off x="3764692" y="2714922"/>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lang="zh-CN" altLang="en-US" dirty="0"/>
              <a:t>发展类指标分析</a:t>
            </a:r>
          </a:p>
        </p:txBody>
      </p:sp>
    </p:spTree>
    <p:extLst>
      <p:ext uri="{BB962C8B-B14F-4D97-AF65-F5344CB8AC3E}">
        <p14:creationId xmlns:p14="http://schemas.microsoft.com/office/powerpoint/2010/main" val="2495334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A972FD-EAC2-45A7-82F1-697CE5BBB08E}"/>
              </a:ext>
            </a:extLst>
          </p:cNvPr>
          <p:cNvSpPr>
            <a:spLocks noGrp="1"/>
          </p:cNvSpPr>
          <p:nvPr>
            <p:ph type="sldNum" sz="quarter" idx="10"/>
          </p:nvPr>
        </p:nvSpPr>
        <p:spPr/>
        <p:txBody>
          <a:bodyPr/>
          <a:lstStyle/>
          <a:p>
            <a:fld id="{F56ABC50-C693-6145-8FE9-48A83A944B62}" type="slidenum">
              <a:rPr kumimoji="1" lang="zh-CN" altLang="en-US" smtClean="0"/>
              <a:pPr/>
              <a:t>84</a:t>
            </a:fld>
            <a:endParaRPr kumimoji="1" lang="zh-CN" altLang="en-US"/>
          </a:p>
        </p:txBody>
      </p:sp>
      <p:sp>
        <p:nvSpPr>
          <p:cNvPr id="3" name="标题 1">
            <a:extLst>
              <a:ext uri="{FF2B5EF4-FFF2-40B4-BE49-F238E27FC236}">
                <a16:creationId xmlns:a16="http://schemas.microsoft.com/office/drawing/2014/main" id="{C68058F4-E206-4397-9FB7-1BAD0AF604F6}"/>
              </a:ext>
            </a:extLst>
          </p:cNvPr>
          <p:cNvSpPr txBox="1">
            <a:spLocks/>
          </p:cNvSpPr>
          <p:nvPr/>
        </p:nvSpPr>
        <p:spPr>
          <a:xfrm>
            <a:off x="1191612" y="375759"/>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lang="zh-CN" altLang="en-US" dirty="0"/>
              <a:t>发展类指标分析</a:t>
            </a:r>
          </a:p>
        </p:txBody>
      </p:sp>
      <p:sp>
        <p:nvSpPr>
          <p:cNvPr id="5" name="内容占位符 3">
            <a:extLst>
              <a:ext uri="{FF2B5EF4-FFF2-40B4-BE49-F238E27FC236}">
                <a16:creationId xmlns:a16="http://schemas.microsoft.com/office/drawing/2014/main" id="{FC1CB7DE-A8DA-4615-A924-F5503BD7B0AC}"/>
              </a:ext>
            </a:extLst>
          </p:cNvPr>
          <p:cNvSpPr txBox="1">
            <a:spLocks/>
          </p:cNvSpPr>
          <p:nvPr/>
        </p:nvSpPr>
        <p:spPr>
          <a:xfrm>
            <a:off x="939114" y="1388330"/>
            <a:ext cx="10097481" cy="462121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p>
        </p:txBody>
      </p:sp>
      <p:sp>
        <p:nvSpPr>
          <p:cNvPr id="7" name="内容占位符 3">
            <a:extLst>
              <a:ext uri="{FF2B5EF4-FFF2-40B4-BE49-F238E27FC236}">
                <a16:creationId xmlns:a16="http://schemas.microsoft.com/office/drawing/2014/main" id="{C026316B-B5C9-4AD4-8B63-32804B1AF6FB}"/>
              </a:ext>
            </a:extLst>
          </p:cNvPr>
          <p:cNvSpPr txBox="1">
            <a:spLocks/>
          </p:cNvSpPr>
          <p:nvPr/>
        </p:nvSpPr>
        <p:spPr>
          <a:xfrm>
            <a:off x="939114" y="1388330"/>
            <a:ext cx="10515600" cy="462121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截至报告期末，本集团资产总额</a:t>
            </a:r>
            <a:r>
              <a:rPr kumimoji="1" lang="en-US" altLang="zh-CN" dirty="0"/>
              <a:t>110,284.83</a:t>
            </a:r>
            <a:r>
              <a:rPr kumimoji="1" lang="zh-CN" altLang="en-US" dirty="0"/>
              <a:t>亿元，较上年末增长</a:t>
            </a:r>
            <a:r>
              <a:rPr kumimoji="1" lang="en-US" altLang="zh-CN" dirty="0"/>
              <a:t>8.77% </a:t>
            </a:r>
            <a:r>
              <a:rPr kumimoji="1" lang="zh-CN" altLang="en-US" dirty="0"/>
              <a:t>；贷款和垫款总额</a:t>
            </a:r>
            <a:r>
              <a:rPr kumimoji="1" lang="en-US" altLang="zh-CN" dirty="0"/>
              <a:t>65,088.65</a:t>
            </a:r>
            <a:r>
              <a:rPr kumimoji="1" lang="zh-CN" altLang="en-US" dirty="0"/>
              <a:t>亿元，较上年末增长</a:t>
            </a:r>
            <a:r>
              <a:rPr kumimoji="1" lang="en-US" altLang="zh-CN" dirty="0"/>
              <a:t>7.56% </a:t>
            </a:r>
            <a:r>
              <a:rPr kumimoji="1" lang="zh-CN" altLang="en-US" dirty="0"/>
              <a:t>；负债总额</a:t>
            </a:r>
            <a:r>
              <a:rPr kumimoji="1" lang="en-US" altLang="zh-CN" dirty="0"/>
              <a:t>99,427.54</a:t>
            </a:r>
            <a:r>
              <a:rPr kumimoji="1" lang="zh-CN" altLang="en-US" dirty="0"/>
              <a:t>亿元，较上年末增长</a:t>
            </a:r>
            <a:r>
              <a:rPr kumimoji="1" lang="en-US" altLang="zh-CN" dirty="0"/>
              <a:t>8.25% </a:t>
            </a:r>
            <a:r>
              <a:rPr kumimoji="1" lang="zh-CN" altLang="en-US" dirty="0"/>
              <a:t>；客户存款总额</a:t>
            </a:r>
            <a:r>
              <a:rPr kumimoji="1" lang="en-US" altLang="zh-CN" dirty="0"/>
              <a:t>81,554.38</a:t>
            </a:r>
            <a:r>
              <a:rPr kumimoji="1" lang="zh-CN" altLang="en-US" dirty="0"/>
              <a:t>亿元，</a:t>
            </a:r>
            <a:r>
              <a:rPr kumimoji="1" lang="zh-CN" altLang="en-US" b="1" dirty="0"/>
              <a:t>较上年末增长</a:t>
            </a:r>
            <a:r>
              <a:rPr kumimoji="1" lang="en-US" altLang="zh-CN" b="1" dirty="0"/>
              <a:t>8.22%</a:t>
            </a:r>
            <a:r>
              <a:rPr kumimoji="1" lang="zh-CN" altLang="en-US" b="1" dirty="0"/>
              <a:t>。</a:t>
            </a:r>
            <a:endParaRPr kumimoji="1" lang="en-US" altLang="zh-CN" b="1" dirty="0"/>
          </a:p>
          <a:p>
            <a:r>
              <a:rPr kumimoji="1" lang="zh-CN" altLang="en-US" dirty="0"/>
              <a:t>截至报告期末，本集团贷款和垫款总额</a:t>
            </a:r>
            <a:r>
              <a:rPr kumimoji="1" lang="en-US" altLang="zh-CN" dirty="0"/>
              <a:t>65,088.65</a:t>
            </a:r>
            <a:r>
              <a:rPr kumimoji="1" lang="zh-CN" altLang="en-US" dirty="0"/>
              <a:t>亿元，较上年末增长</a:t>
            </a:r>
            <a:r>
              <a:rPr kumimoji="1" lang="en-US" altLang="zh-CN" dirty="0"/>
              <a:t>7.56% </a:t>
            </a:r>
            <a:r>
              <a:rPr kumimoji="1" lang="zh-CN" altLang="en-US" dirty="0"/>
              <a:t>；贷款和垫款总额占资产总额的比例为</a:t>
            </a:r>
            <a:r>
              <a:rPr kumimoji="1" lang="en-US" altLang="zh-CN" dirty="0"/>
              <a:t>59.02%</a:t>
            </a:r>
            <a:r>
              <a:rPr kumimoji="1" lang="zh-CN" altLang="en-US" dirty="0"/>
              <a:t>，较上年末下降</a:t>
            </a:r>
            <a:r>
              <a:rPr kumimoji="1" lang="en-US" altLang="zh-CN" dirty="0"/>
              <a:t>0.67</a:t>
            </a:r>
            <a:r>
              <a:rPr kumimoji="1" lang="zh-CN" altLang="en-US" dirty="0"/>
              <a:t>个百分点。</a:t>
            </a:r>
            <a:endParaRPr kumimoji="1" lang="en-US" altLang="zh-CN" dirty="0"/>
          </a:p>
          <a:p>
            <a:r>
              <a:rPr kumimoji="1" lang="zh-CN" altLang="en-US" dirty="0"/>
              <a:t>截至报告期末，本集团客户存款总额</a:t>
            </a:r>
            <a:r>
              <a:rPr kumimoji="1" lang="en-US" altLang="zh-CN" dirty="0"/>
              <a:t>81,554.38</a:t>
            </a:r>
            <a:r>
              <a:rPr kumimoji="1" lang="zh-CN" altLang="en-US" dirty="0"/>
              <a:t>亿元，较上年末增长</a:t>
            </a:r>
            <a:r>
              <a:rPr kumimoji="1" lang="en-US" altLang="zh-CN" dirty="0"/>
              <a:t>8.22%</a:t>
            </a:r>
            <a:r>
              <a:rPr kumimoji="1" lang="zh-CN" altLang="en-US" dirty="0"/>
              <a:t>，占本集团负债总额的</a:t>
            </a:r>
            <a:r>
              <a:rPr kumimoji="1" lang="en-US" altLang="zh-CN" dirty="0"/>
              <a:t>82.02%</a:t>
            </a:r>
            <a:r>
              <a:rPr kumimoji="1" lang="zh-CN" altLang="en-US" dirty="0"/>
              <a:t>，为本集团的主要资金来源。</a:t>
            </a:r>
            <a:endParaRPr kumimoji="1" lang="zh-CN" altLang="en-US" b="1" dirty="0"/>
          </a:p>
        </p:txBody>
      </p:sp>
    </p:spTree>
    <p:extLst>
      <p:ext uri="{BB962C8B-B14F-4D97-AF65-F5344CB8AC3E}">
        <p14:creationId xmlns:p14="http://schemas.microsoft.com/office/powerpoint/2010/main" val="12066922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F22CBC-A066-4312-9CE1-B902A01F1BCC}"/>
              </a:ext>
            </a:extLst>
          </p:cNvPr>
          <p:cNvSpPr>
            <a:spLocks noGrp="1"/>
          </p:cNvSpPr>
          <p:nvPr>
            <p:ph type="sldNum" sz="quarter" idx="10"/>
          </p:nvPr>
        </p:nvSpPr>
        <p:spPr/>
        <p:txBody>
          <a:bodyPr/>
          <a:lstStyle/>
          <a:p>
            <a:fld id="{F56ABC50-C693-6145-8FE9-48A83A944B62}" type="slidenum">
              <a:rPr kumimoji="1" lang="zh-CN" altLang="en-US" smtClean="0"/>
              <a:pPr/>
              <a:t>85</a:t>
            </a:fld>
            <a:endParaRPr kumimoji="1" lang="zh-CN" altLang="en-US"/>
          </a:p>
        </p:txBody>
      </p:sp>
      <p:sp>
        <p:nvSpPr>
          <p:cNvPr id="4" name="标题 1">
            <a:extLst>
              <a:ext uri="{FF2B5EF4-FFF2-40B4-BE49-F238E27FC236}">
                <a16:creationId xmlns:a16="http://schemas.microsoft.com/office/drawing/2014/main" id="{AD0C5F79-72A2-4435-829F-F57BD671CAD1}"/>
              </a:ext>
            </a:extLst>
          </p:cNvPr>
          <p:cNvSpPr txBox="1">
            <a:spLocks/>
          </p:cNvSpPr>
          <p:nvPr/>
        </p:nvSpPr>
        <p:spPr>
          <a:xfrm>
            <a:off x="3957732" y="2737444"/>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lang="zh-CN" altLang="en-US" dirty="0"/>
              <a:t>重点科目分析</a:t>
            </a:r>
            <a:endParaRPr lang="en-US" altLang="zh-CN" dirty="0"/>
          </a:p>
        </p:txBody>
      </p:sp>
    </p:spTree>
    <p:extLst>
      <p:ext uri="{BB962C8B-B14F-4D97-AF65-F5344CB8AC3E}">
        <p14:creationId xmlns:p14="http://schemas.microsoft.com/office/powerpoint/2010/main" val="40237460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1726FE-C9CD-719A-F4F6-0EB12CF56CF8}"/>
              </a:ext>
            </a:extLst>
          </p:cNvPr>
          <p:cNvSpPr>
            <a:spLocks noGrp="1"/>
          </p:cNvSpPr>
          <p:nvPr>
            <p:ph type="sldNum" sz="quarter" idx="10"/>
          </p:nvPr>
        </p:nvSpPr>
        <p:spPr/>
        <p:txBody>
          <a:bodyPr/>
          <a:lstStyle/>
          <a:p>
            <a:fld id="{F56ABC50-C693-6145-8FE9-48A83A944B62}" type="slidenum">
              <a:rPr kumimoji="1" lang="zh-CN" altLang="en-US" smtClean="0"/>
              <a:pPr/>
              <a:t>86</a:t>
            </a:fld>
            <a:endParaRPr kumimoji="1" lang="zh-CN" altLang="en-US"/>
          </a:p>
        </p:txBody>
      </p:sp>
      <p:pic>
        <p:nvPicPr>
          <p:cNvPr id="7" name="图片 6">
            <a:extLst>
              <a:ext uri="{FF2B5EF4-FFF2-40B4-BE49-F238E27FC236}">
                <a16:creationId xmlns:a16="http://schemas.microsoft.com/office/drawing/2014/main" id="{68FD57B6-89A4-7447-2029-5D118BAA4E3F}"/>
              </a:ext>
            </a:extLst>
          </p:cNvPr>
          <p:cNvPicPr>
            <a:picLocks noChangeAspect="1"/>
          </p:cNvPicPr>
          <p:nvPr/>
        </p:nvPicPr>
        <p:blipFill>
          <a:blip r:embed="rId2"/>
          <a:stretch>
            <a:fillRect/>
          </a:stretch>
        </p:blipFill>
        <p:spPr>
          <a:xfrm>
            <a:off x="737286" y="1164959"/>
            <a:ext cx="10229850" cy="5229225"/>
          </a:xfrm>
          <a:prstGeom prst="rect">
            <a:avLst/>
          </a:prstGeom>
        </p:spPr>
      </p:pic>
    </p:spTree>
    <p:extLst>
      <p:ext uri="{BB962C8B-B14F-4D97-AF65-F5344CB8AC3E}">
        <p14:creationId xmlns:p14="http://schemas.microsoft.com/office/powerpoint/2010/main" val="35485044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79F3A6-41A0-E24B-D577-463175A32530}"/>
              </a:ext>
            </a:extLst>
          </p:cNvPr>
          <p:cNvSpPr>
            <a:spLocks noGrp="1"/>
          </p:cNvSpPr>
          <p:nvPr>
            <p:ph type="sldNum" sz="quarter" idx="10"/>
          </p:nvPr>
        </p:nvSpPr>
        <p:spPr/>
        <p:txBody>
          <a:bodyPr/>
          <a:lstStyle/>
          <a:p>
            <a:fld id="{F56ABC50-C693-6145-8FE9-48A83A944B62}" type="slidenum">
              <a:rPr kumimoji="1" lang="zh-CN" altLang="en-US" smtClean="0"/>
              <a:pPr/>
              <a:t>87</a:t>
            </a:fld>
            <a:endParaRPr kumimoji="1" lang="zh-CN" altLang="en-US"/>
          </a:p>
        </p:txBody>
      </p:sp>
      <p:pic>
        <p:nvPicPr>
          <p:cNvPr id="5" name="图片 4">
            <a:extLst>
              <a:ext uri="{FF2B5EF4-FFF2-40B4-BE49-F238E27FC236}">
                <a16:creationId xmlns:a16="http://schemas.microsoft.com/office/drawing/2014/main" id="{7E267E2D-4C17-E91D-7CA1-42DF91B9CE28}"/>
              </a:ext>
            </a:extLst>
          </p:cNvPr>
          <p:cNvPicPr>
            <a:picLocks noChangeAspect="1"/>
          </p:cNvPicPr>
          <p:nvPr/>
        </p:nvPicPr>
        <p:blipFill>
          <a:blip r:embed="rId2"/>
          <a:stretch>
            <a:fillRect/>
          </a:stretch>
        </p:blipFill>
        <p:spPr>
          <a:xfrm>
            <a:off x="567603" y="795331"/>
            <a:ext cx="8567737" cy="5781416"/>
          </a:xfrm>
          <a:prstGeom prst="rect">
            <a:avLst/>
          </a:prstGeom>
        </p:spPr>
      </p:pic>
      <p:sp>
        <p:nvSpPr>
          <p:cNvPr id="3" name="文本框 2">
            <a:extLst>
              <a:ext uri="{FF2B5EF4-FFF2-40B4-BE49-F238E27FC236}">
                <a16:creationId xmlns:a16="http://schemas.microsoft.com/office/drawing/2014/main" id="{002AB275-761F-1369-6A2A-CAAA6B38D10B}"/>
              </a:ext>
            </a:extLst>
          </p:cNvPr>
          <p:cNvSpPr txBox="1"/>
          <p:nvPr/>
        </p:nvSpPr>
        <p:spPr>
          <a:xfrm>
            <a:off x="1269581" y="4025536"/>
            <a:ext cx="7553908" cy="301367"/>
          </a:xfrm>
          <a:prstGeom prst="rect">
            <a:avLst/>
          </a:prstGeom>
          <a:noFill/>
          <a:ln w="19050">
            <a:solidFill>
              <a:srgbClr val="FF0000"/>
            </a:solidFill>
          </a:ln>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912A1EA6-8A70-08C1-F5A7-E127FBD327EC}"/>
              </a:ext>
            </a:extLst>
          </p:cNvPr>
          <p:cNvSpPr txBox="1"/>
          <p:nvPr/>
        </p:nvSpPr>
        <p:spPr>
          <a:xfrm>
            <a:off x="9257121" y="3554050"/>
            <a:ext cx="1395167" cy="646331"/>
          </a:xfrm>
          <a:prstGeom prst="rect">
            <a:avLst/>
          </a:prstGeom>
          <a:noFill/>
          <a:ln>
            <a:solidFill>
              <a:srgbClr val="C00000"/>
            </a:solidFill>
          </a:ln>
        </p:spPr>
        <p:txBody>
          <a:bodyPr wrap="square" rtlCol="0">
            <a:spAutoFit/>
          </a:bodyPr>
          <a:lstStyle/>
          <a:p>
            <a:r>
              <a:rPr lang="zh-CN" altLang="en-US" dirty="0"/>
              <a:t>债券投资占比最高</a:t>
            </a:r>
          </a:p>
        </p:txBody>
      </p:sp>
    </p:spTree>
    <p:extLst>
      <p:ext uri="{BB962C8B-B14F-4D97-AF65-F5344CB8AC3E}">
        <p14:creationId xmlns:p14="http://schemas.microsoft.com/office/powerpoint/2010/main" val="4063325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79F3A6-41A0-E24B-D577-463175A32530}"/>
              </a:ext>
            </a:extLst>
          </p:cNvPr>
          <p:cNvSpPr>
            <a:spLocks noGrp="1"/>
          </p:cNvSpPr>
          <p:nvPr>
            <p:ph type="sldNum" sz="quarter" idx="10"/>
          </p:nvPr>
        </p:nvSpPr>
        <p:spPr/>
        <p:txBody>
          <a:bodyPr/>
          <a:lstStyle/>
          <a:p>
            <a:fld id="{F56ABC50-C693-6145-8FE9-48A83A944B62}" type="slidenum">
              <a:rPr kumimoji="1" lang="zh-CN" altLang="en-US" smtClean="0"/>
              <a:pPr/>
              <a:t>88</a:t>
            </a:fld>
            <a:endParaRPr kumimoji="1" lang="zh-CN" altLang="en-US"/>
          </a:p>
        </p:txBody>
      </p:sp>
      <p:pic>
        <p:nvPicPr>
          <p:cNvPr id="4" name="图片 3">
            <a:extLst>
              <a:ext uri="{FF2B5EF4-FFF2-40B4-BE49-F238E27FC236}">
                <a16:creationId xmlns:a16="http://schemas.microsoft.com/office/drawing/2014/main" id="{CEACF536-44DC-42B0-670F-3A9A7A84FBBC}"/>
              </a:ext>
            </a:extLst>
          </p:cNvPr>
          <p:cNvPicPr>
            <a:picLocks noChangeAspect="1"/>
          </p:cNvPicPr>
          <p:nvPr/>
        </p:nvPicPr>
        <p:blipFill>
          <a:blip r:embed="rId2"/>
          <a:stretch>
            <a:fillRect/>
          </a:stretch>
        </p:blipFill>
        <p:spPr>
          <a:xfrm>
            <a:off x="809625" y="1485900"/>
            <a:ext cx="11081554" cy="3467100"/>
          </a:xfrm>
          <a:prstGeom prst="rect">
            <a:avLst/>
          </a:prstGeom>
        </p:spPr>
      </p:pic>
      <p:sp>
        <p:nvSpPr>
          <p:cNvPr id="3" name="文本框 2">
            <a:extLst>
              <a:ext uri="{FF2B5EF4-FFF2-40B4-BE49-F238E27FC236}">
                <a16:creationId xmlns:a16="http://schemas.microsoft.com/office/drawing/2014/main" id="{70C686F8-B39C-5101-76EA-B16BABAF11F9}"/>
              </a:ext>
            </a:extLst>
          </p:cNvPr>
          <p:cNvSpPr txBox="1"/>
          <p:nvPr/>
        </p:nvSpPr>
        <p:spPr>
          <a:xfrm>
            <a:off x="1062192" y="2800051"/>
            <a:ext cx="10392522" cy="628949"/>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630687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690E2D-652E-E677-F4AA-67F722212D35}"/>
              </a:ext>
            </a:extLst>
          </p:cNvPr>
          <p:cNvSpPr>
            <a:spLocks noGrp="1"/>
          </p:cNvSpPr>
          <p:nvPr>
            <p:ph type="sldNum" sz="quarter" idx="10"/>
          </p:nvPr>
        </p:nvSpPr>
        <p:spPr/>
        <p:txBody>
          <a:bodyPr/>
          <a:lstStyle/>
          <a:p>
            <a:fld id="{F56ABC50-C693-6145-8FE9-48A83A944B62}" type="slidenum">
              <a:rPr kumimoji="1" lang="zh-CN" altLang="en-US" smtClean="0"/>
              <a:pPr/>
              <a:t>89</a:t>
            </a:fld>
            <a:endParaRPr kumimoji="1" lang="zh-CN" altLang="en-US"/>
          </a:p>
        </p:txBody>
      </p:sp>
      <p:pic>
        <p:nvPicPr>
          <p:cNvPr id="5" name="图片 4">
            <a:extLst>
              <a:ext uri="{FF2B5EF4-FFF2-40B4-BE49-F238E27FC236}">
                <a16:creationId xmlns:a16="http://schemas.microsoft.com/office/drawing/2014/main" id="{1D47C3DF-20DF-71D6-8A26-7C3F62721B98}"/>
              </a:ext>
            </a:extLst>
          </p:cNvPr>
          <p:cNvPicPr>
            <a:picLocks noChangeAspect="1"/>
          </p:cNvPicPr>
          <p:nvPr/>
        </p:nvPicPr>
        <p:blipFill>
          <a:blip r:embed="rId2"/>
          <a:stretch>
            <a:fillRect/>
          </a:stretch>
        </p:blipFill>
        <p:spPr>
          <a:xfrm>
            <a:off x="876300" y="1088817"/>
            <a:ext cx="8896350" cy="5491786"/>
          </a:xfrm>
          <a:prstGeom prst="rect">
            <a:avLst/>
          </a:prstGeom>
        </p:spPr>
      </p:pic>
      <p:sp>
        <p:nvSpPr>
          <p:cNvPr id="3" name="文本框 2">
            <a:extLst>
              <a:ext uri="{FF2B5EF4-FFF2-40B4-BE49-F238E27FC236}">
                <a16:creationId xmlns:a16="http://schemas.microsoft.com/office/drawing/2014/main" id="{72613BB5-333D-6823-BE82-E7422FB46BBC}"/>
              </a:ext>
            </a:extLst>
          </p:cNvPr>
          <p:cNvSpPr txBox="1"/>
          <p:nvPr/>
        </p:nvSpPr>
        <p:spPr>
          <a:xfrm>
            <a:off x="1439264" y="3533343"/>
            <a:ext cx="8333386" cy="301367"/>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55543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F643-5B50-047D-5E86-F4FEB39299FB}"/>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：金价变动</a:t>
            </a:r>
          </a:p>
        </p:txBody>
      </p:sp>
      <p:sp>
        <p:nvSpPr>
          <p:cNvPr id="3" name="灯片编号占位符 2">
            <a:extLst>
              <a:ext uri="{FF2B5EF4-FFF2-40B4-BE49-F238E27FC236}">
                <a16:creationId xmlns:a16="http://schemas.microsoft.com/office/drawing/2014/main" id="{77FB5041-B23C-20CB-DDB1-E19371919DD0}"/>
              </a:ext>
            </a:extLst>
          </p:cNvPr>
          <p:cNvSpPr>
            <a:spLocks noGrp="1"/>
          </p:cNvSpPr>
          <p:nvPr>
            <p:ph type="sldNum" sz="quarter" idx="10"/>
          </p:nvPr>
        </p:nvSpPr>
        <p:spPr/>
        <p:txBody>
          <a:bodyPr/>
          <a:lstStyle/>
          <a:p>
            <a:fld id="{F56ABC50-C693-6145-8FE9-48A83A944B62}" type="slidenum">
              <a:rPr kumimoji="1" lang="zh-CN" altLang="en-US" smtClean="0"/>
              <a:pPr/>
              <a:t>9</a:t>
            </a:fld>
            <a:endParaRPr kumimoji="1" lang="zh-CN" altLang="en-US"/>
          </a:p>
        </p:txBody>
      </p:sp>
      <p:sp>
        <p:nvSpPr>
          <p:cNvPr id="4" name="内容占位符 3">
            <a:extLst>
              <a:ext uri="{FF2B5EF4-FFF2-40B4-BE49-F238E27FC236}">
                <a16:creationId xmlns:a16="http://schemas.microsoft.com/office/drawing/2014/main" id="{350936B3-DA38-E574-097C-9E934D3C1A4F}"/>
              </a:ext>
            </a:extLst>
          </p:cNvPr>
          <p:cNvSpPr>
            <a:spLocks noGrp="1"/>
          </p:cNvSpPr>
          <p:nvPr>
            <p:ph sz="quarter" idx="11"/>
          </p:nvPr>
        </p:nvSpPr>
        <p:spPr>
          <a:xfrm>
            <a:off x="939114" y="1388330"/>
            <a:ext cx="10515600" cy="4823292"/>
          </a:xfrm>
        </p:spPr>
        <p:txBody>
          <a:bodyPr>
            <a:normAutofit lnSpcReduction="10000"/>
          </a:bodyPr>
          <a:lstStyle/>
          <a:p>
            <a:pPr algn="just"/>
            <a:r>
              <a:rPr lang="zh-CN" altLang="zh-CN" sz="2000" kern="100" dirty="0">
                <a:effectLst/>
                <a:latin typeface="宋体" panose="02010600030101010101" pitchFamily="2" charset="-122"/>
                <a:ea typeface="宋体" panose="02010600030101010101" pitchFamily="2" charset="-122"/>
              </a:rPr>
              <a:t>期货黄金是撮合报价，即价格波动是通过投资者之间的实际买卖形成。但现货黄金的报价方式是做市商制度，意思是由做市商报出现货黄金的买价和卖价，投资者直接和做市商交易不是和市场的其他投资者交易。可以把做市商理解为庄家。</a:t>
            </a:r>
            <a:endParaRPr lang="en-US" altLang="zh-CN" sz="2000" kern="100" dirty="0">
              <a:effectLst/>
              <a:latin typeface="宋体" panose="02010600030101010101" pitchFamily="2" charset="-122"/>
              <a:ea typeface="宋体" panose="02010600030101010101" pitchFamily="2" charset="-122"/>
            </a:endParaRPr>
          </a:p>
          <a:p>
            <a:pPr algn="just"/>
            <a:r>
              <a:rPr lang="zh-CN" altLang="zh-CN" sz="2000" kern="100" dirty="0">
                <a:effectLst/>
                <a:latin typeface="宋体" panose="02010600030101010101" pitchFamily="2" charset="-122"/>
                <a:ea typeface="宋体" panose="02010600030101010101" pitchFamily="2" charset="-122"/>
              </a:rPr>
              <a:t>伦敦金总共有</a:t>
            </a:r>
            <a:r>
              <a:rPr lang="en-US" altLang="zh-CN" sz="2000" kern="100" dirty="0">
                <a:effectLst/>
                <a:latin typeface="宋体" panose="02010600030101010101" pitchFamily="2" charset="-122"/>
                <a:ea typeface="宋体" panose="02010600030101010101" pitchFamily="2" charset="-122"/>
              </a:rPr>
              <a:t>12</a:t>
            </a:r>
            <a:r>
              <a:rPr lang="zh-CN" altLang="zh-CN" sz="2000" kern="100" dirty="0">
                <a:effectLst/>
                <a:latin typeface="宋体" panose="02010600030101010101" pitchFamily="2" charset="-122"/>
                <a:ea typeface="宋体" panose="02010600030101010101" pitchFamily="2" charset="-122"/>
              </a:rPr>
              <a:t>个做市商，包括大摩、小摩、花旗、高盛等等。做市商每天会给现货黄金定两次价。也就是说，现货黄金价格是做市商定的，不是市场交易形成的。</a:t>
            </a:r>
            <a:r>
              <a:rPr lang="en-US" altLang="zh-CN" sz="2000" kern="100" dirty="0">
                <a:effectLst/>
                <a:latin typeface="宋体" panose="02010600030101010101" pitchFamily="2" charset="-122"/>
                <a:ea typeface="宋体" panose="02010600030101010101" pitchFamily="2" charset="-122"/>
              </a:rPr>
              <a:t>12</a:t>
            </a:r>
            <a:r>
              <a:rPr lang="zh-CN" altLang="zh-CN" sz="2000" kern="100" dirty="0">
                <a:effectLst/>
                <a:latin typeface="宋体" panose="02010600030101010101" pitchFamily="2" charset="-122"/>
                <a:ea typeface="宋体" panose="02010600030101010101" pitchFamily="2" charset="-122"/>
              </a:rPr>
              <a:t>个做市商都是美国的，如果做市商联合起来，可以左右现货黄金的价格吗？</a:t>
            </a:r>
            <a:endParaRPr lang="en-US" altLang="zh-CN" sz="2000" kern="100" dirty="0">
              <a:effectLst/>
              <a:latin typeface="宋体" panose="02010600030101010101" pitchFamily="2" charset="-122"/>
              <a:ea typeface="宋体" panose="02010600030101010101" pitchFamily="2" charset="-122"/>
            </a:endParaRPr>
          </a:p>
          <a:p>
            <a:pPr algn="just"/>
            <a:r>
              <a:rPr lang="zh-CN" altLang="zh-CN" sz="2000" kern="100" dirty="0">
                <a:effectLst/>
                <a:latin typeface="宋体" panose="02010600030101010101" pitchFamily="2" charset="-122"/>
                <a:ea typeface="宋体" panose="02010600030101010101" pitchFamily="2" charset="-122"/>
              </a:rPr>
              <a:t>现货白银以前也是做市商制度的，但</a:t>
            </a:r>
            <a:r>
              <a:rPr lang="en-US" altLang="zh-CN" sz="2000" kern="100" dirty="0">
                <a:effectLst/>
                <a:latin typeface="宋体" panose="02010600030101010101" pitchFamily="2" charset="-122"/>
                <a:ea typeface="宋体" panose="02010600030101010101" pitchFamily="2" charset="-122"/>
              </a:rPr>
              <a:t>2014</a:t>
            </a:r>
            <a:r>
              <a:rPr lang="zh-CN" altLang="zh-CN" sz="2000" kern="100" dirty="0">
                <a:effectLst/>
                <a:latin typeface="宋体" panose="02010600030101010101" pitchFamily="2" charset="-122"/>
                <a:ea typeface="宋体" panose="02010600030101010101" pitchFamily="2" charset="-122"/>
              </a:rPr>
              <a:t>年就废除了，原因就是大摩等机构，通过虚假挂单引导市场的操控太过火了。</a:t>
            </a:r>
            <a:r>
              <a:rPr lang="en-US" altLang="zh-CN" sz="2000" kern="100" dirty="0">
                <a:effectLst/>
                <a:latin typeface="宋体" panose="02010600030101010101" pitchFamily="2" charset="-122"/>
                <a:ea typeface="宋体" panose="02010600030101010101" pitchFamily="2" charset="-122"/>
              </a:rPr>
              <a:t>2008</a:t>
            </a:r>
            <a:r>
              <a:rPr lang="zh-CN" altLang="zh-CN" sz="2000" kern="100" dirty="0">
                <a:effectLst/>
                <a:latin typeface="宋体" panose="02010600030101010101" pitchFamily="2" charset="-122"/>
                <a:ea typeface="宋体" panose="02010600030101010101" pitchFamily="2" charset="-122"/>
              </a:rPr>
              <a:t>年大摩和汇丰总共持有</a:t>
            </a:r>
            <a:r>
              <a:rPr lang="en-US" altLang="zh-CN" sz="2000" kern="100" dirty="0">
                <a:effectLst/>
                <a:latin typeface="宋体" panose="02010600030101010101" pitchFamily="2" charset="-122"/>
                <a:ea typeface="宋体" panose="02010600030101010101" pitchFamily="2" charset="-122"/>
              </a:rPr>
              <a:t>85%</a:t>
            </a:r>
            <a:r>
              <a:rPr lang="zh-CN" altLang="zh-CN" sz="2000" kern="100" dirty="0">
                <a:effectLst/>
                <a:latin typeface="宋体" panose="02010600030101010101" pitchFamily="2" charset="-122"/>
                <a:ea typeface="宋体" panose="02010600030101010101" pitchFamily="2" charset="-122"/>
              </a:rPr>
              <a:t>的白银期货沽空合约，几乎垄断，所以大摩认罚</a:t>
            </a:r>
            <a:r>
              <a:rPr lang="en-US" altLang="zh-CN" sz="2000" kern="100" dirty="0">
                <a:effectLst/>
                <a:latin typeface="宋体" panose="02010600030101010101" pitchFamily="2" charset="-122"/>
                <a:ea typeface="宋体" panose="02010600030101010101" pitchFamily="2" charset="-122"/>
              </a:rPr>
              <a:t>9.2</a:t>
            </a:r>
            <a:r>
              <a:rPr lang="zh-CN" altLang="zh-CN" sz="2000" kern="100" dirty="0">
                <a:effectLst/>
                <a:latin typeface="宋体" panose="02010600030101010101" pitchFamily="2" charset="-122"/>
                <a:ea typeface="宋体" panose="02010600030101010101" pitchFamily="2" charset="-122"/>
              </a:rPr>
              <a:t>亿美元赔钱了结。那为什么黄金不废除做市商制度呢，因为黄金对美元太重要了，黄金的控制权不能丢。</a:t>
            </a:r>
          </a:p>
        </p:txBody>
      </p:sp>
    </p:spTree>
    <p:extLst>
      <p:ext uri="{BB962C8B-B14F-4D97-AF65-F5344CB8AC3E}">
        <p14:creationId xmlns:p14="http://schemas.microsoft.com/office/powerpoint/2010/main" val="3504982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690E2D-652E-E677-F4AA-67F722212D35}"/>
              </a:ext>
            </a:extLst>
          </p:cNvPr>
          <p:cNvSpPr>
            <a:spLocks noGrp="1"/>
          </p:cNvSpPr>
          <p:nvPr>
            <p:ph type="sldNum" sz="quarter" idx="10"/>
          </p:nvPr>
        </p:nvSpPr>
        <p:spPr/>
        <p:txBody>
          <a:bodyPr/>
          <a:lstStyle/>
          <a:p>
            <a:fld id="{F56ABC50-C693-6145-8FE9-48A83A944B62}" type="slidenum">
              <a:rPr kumimoji="1" lang="zh-CN" altLang="en-US" smtClean="0"/>
              <a:pPr/>
              <a:t>90</a:t>
            </a:fld>
            <a:endParaRPr kumimoji="1" lang="zh-CN" altLang="en-US"/>
          </a:p>
        </p:txBody>
      </p:sp>
      <p:pic>
        <p:nvPicPr>
          <p:cNvPr id="4" name="图片 3">
            <a:extLst>
              <a:ext uri="{FF2B5EF4-FFF2-40B4-BE49-F238E27FC236}">
                <a16:creationId xmlns:a16="http://schemas.microsoft.com/office/drawing/2014/main" id="{148D6B1D-0F78-66CD-A0BD-4C3C8EAF146A}"/>
              </a:ext>
            </a:extLst>
          </p:cNvPr>
          <p:cNvPicPr>
            <a:picLocks noChangeAspect="1"/>
          </p:cNvPicPr>
          <p:nvPr/>
        </p:nvPicPr>
        <p:blipFill>
          <a:blip r:embed="rId2"/>
          <a:stretch>
            <a:fillRect/>
          </a:stretch>
        </p:blipFill>
        <p:spPr>
          <a:xfrm>
            <a:off x="737286" y="1060183"/>
            <a:ext cx="8882964" cy="5516563"/>
          </a:xfrm>
          <a:prstGeom prst="rect">
            <a:avLst/>
          </a:prstGeom>
        </p:spPr>
      </p:pic>
      <p:sp>
        <p:nvSpPr>
          <p:cNvPr id="3" name="文本框 2">
            <a:extLst>
              <a:ext uri="{FF2B5EF4-FFF2-40B4-BE49-F238E27FC236}">
                <a16:creationId xmlns:a16="http://schemas.microsoft.com/office/drawing/2014/main" id="{25EEDF59-C3D0-02EF-0023-158E7AA4805B}"/>
              </a:ext>
            </a:extLst>
          </p:cNvPr>
          <p:cNvSpPr txBox="1"/>
          <p:nvPr/>
        </p:nvSpPr>
        <p:spPr>
          <a:xfrm>
            <a:off x="1024484" y="3517097"/>
            <a:ext cx="8595766" cy="301367"/>
          </a:xfrm>
          <a:prstGeom prst="rect">
            <a:avLst/>
          </a:prstGeom>
          <a:noFill/>
          <a:ln w="19050">
            <a:solidFill>
              <a:srgbClr val="FF0000"/>
            </a:solidFill>
          </a:ln>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EB8D6D85-DCE3-7496-71F9-16C2D196F5EC}"/>
              </a:ext>
            </a:extLst>
          </p:cNvPr>
          <p:cNvSpPr txBox="1"/>
          <p:nvPr/>
        </p:nvSpPr>
        <p:spPr>
          <a:xfrm>
            <a:off x="1024484" y="4593452"/>
            <a:ext cx="8595766" cy="301367"/>
          </a:xfrm>
          <a:prstGeom prst="rect">
            <a:avLst/>
          </a:prstGeom>
          <a:noFill/>
          <a:ln w="1905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A9AD0C73-E94F-3958-2166-269AEE748A11}"/>
              </a:ext>
            </a:extLst>
          </p:cNvPr>
          <p:cNvSpPr txBox="1"/>
          <p:nvPr/>
        </p:nvSpPr>
        <p:spPr>
          <a:xfrm>
            <a:off x="2794965" y="542864"/>
            <a:ext cx="4767605" cy="523220"/>
          </a:xfrm>
          <a:prstGeom prst="rect">
            <a:avLst/>
          </a:prstGeom>
          <a:noFill/>
          <a:ln>
            <a:solidFill>
              <a:srgbClr val="8B0011"/>
            </a:solidFill>
          </a:ln>
        </p:spPr>
        <p:txBody>
          <a:bodyPr wrap="square">
            <a:spAutoFit/>
          </a:bodyPr>
          <a:lstStyle/>
          <a:p>
            <a:r>
              <a:rPr lang="zh-CN" altLang="en-US" sz="2800" dirty="0"/>
              <a:t>活期存款定期化趋势明显</a:t>
            </a:r>
          </a:p>
        </p:txBody>
      </p:sp>
    </p:spTree>
    <p:extLst>
      <p:ext uri="{BB962C8B-B14F-4D97-AF65-F5344CB8AC3E}">
        <p14:creationId xmlns:p14="http://schemas.microsoft.com/office/powerpoint/2010/main" val="15099073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46210B-5E5B-2F3C-16ED-A5B5A4EA5085}"/>
              </a:ext>
            </a:extLst>
          </p:cNvPr>
          <p:cNvSpPr>
            <a:spLocks noGrp="1"/>
          </p:cNvSpPr>
          <p:nvPr>
            <p:ph type="sldNum" sz="quarter" idx="10"/>
          </p:nvPr>
        </p:nvSpPr>
        <p:spPr/>
        <p:txBody>
          <a:bodyPr/>
          <a:lstStyle/>
          <a:p>
            <a:fld id="{F56ABC50-C693-6145-8FE9-48A83A944B62}" type="slidenum">
              <a:rPr kumimoji="1" lang="zh-CN" altLang="en-US" smtClean="0"/>
              <a:pPr/>
              <a:t>91</a:t>
            </a:fld>
            <a:endParaRPr kumimoji="1" lang="zh-CN" altLang="en-US"/>
          </a:p>
        </p:txBody>
      </p:sp>
      <p:pic>
        <p:nvPicPr>
          <p:cNvPr id="5" name="图片 4">
            <a:extLst>
              <a:ext uri="{FF2B5EF4-FFF2-40B4-BE49-F238E27FC236}">
                <a16:creationId xmlns:a16="http://schemas.microsoft.com/office/drawing/2014/main" id="{5B99895D-2EB0-243E-09B8-675E4C3B4A79}"/>
              </a:ext>
            </a:extLst>
          </p:cNvPr>
          <p:cNvPicPr>
            <a:picLocks noChangeAspect="1"/>
          </p:cNvPicPr>
          <p:nvPr/>
        </p:nvPicPr>
        <p:blipFill>
          <a:blip r:embed="rId2"/>
          <a:stretch>
            <a:fillRect/>
          </a:stretch>
        </p:blipFill>
        <p:spPr>
          <a:xfrm>
            <a:off x="942974" y="676275"/>
            <a:ext cx="8543926" cy="6181725"/>
          </a:xfrm>
          <a:prstGeom prst="rect">
            <a:avLst/>
          </a:prstGeom>
        </p:spPr>
      </p:pic>
    </p:spTree>
    <p:extLst>
      <p:ext uri="{BB962C8B-B14F-4D97-AF65-F5344CB8AC3E}">
        <p14:creationId xmlns:p14="http://schemas.microsoft.com/office/powerpoint/2010/main" val="35634488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92</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现金流量分析</a:t>
            </a:r>
          </a:p>
        </p:txBody>
      </p:sp>
    </p:spTree>
    <p:extLst>
      <p:ext uri="{BB962C8B-B14F-4D97-AF65-F5344CB8AC3E}">
        <p14:creationId xmlns:p14="http://schemas.microsoft.com/office/powerpoint/2010/main" val="2878952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BF4798-052D-88AE-C210-C363E19BBE1F}"/>
              </a:ext>
            </a:extLst>
          </p:cNvPr>
          <p:cNvSpPr>
            <a:spLocks noGrp="1"/>
          </p:cNvSpPr>
          <p:nvPr>
            <p:ph type="sldNum" sz="quarter" idx="10"/>
          </p:nvPr>
        </p:nvSpPr>
        <p:spPr/>
        <p:txBody>
          <a:bodyPr/>
          <a:lstStyle/>
          <a:p>
            <a:fld id="{F56ABC50-C693-6145-8FE9-48A83A944B62}" type="slidenum">
              <a:rPr kumimoji="1" lang="zh-CN" altLang="en-US" smtClean="0"/>
              <a:pPr/>
              <a:t>93</a:t>
            </a:fld>
            <a:endParaRPr kumimoji="1" lang="zh-CN" altLang="en-US"/>
          </a:p>
        </p:txBody>
      </p:sp>
      <p:pic>
        <p:nvPicPr>
          <p:cNvPr id="5" name="图片 4">
            <a:extLst>
              <a:ext uri="{FF2B5EF4-FFF2-40B4-BE49-F238E27FC236}">
                <a16:creationId xmlns:a16="http://schemas.microsoft.com/office/drawing/2014/main" id="{12618F17-3848-4CD4-DB22-FA40D4A0AA3F}"/>
              </a:ext>
            </a:extLst>
          </p:cNvPr>
          <p:cNvPicPr>
            <a:picLocks noChangeAspect="1"/>
          </p:cNvPicPr>
          <p:nvPr/>
        </p:nvPicPr>
        <p:blipFill>
          <a:blip r:embed="rId2"/>
          <a:stretch>
            <a:fillRect/>
          </a:stretch>
        </p:blipFill>
        <p:spPr>
          <a:xfrm>
            <a:off x="558114" y="1014147"/>
            <a:ext cx="8677326" cy="5562600"/>
          </a:xfrm>
          <a:prstGeom prst="rect">
            <a:avLst/>
          </a:prstGeom>
        </p:spPr>
      </p:pic>
      <p:sp>
        <p:nvSpPr>
          <p:cNvPr id="3" name="文本框 2">
            <a:extLst>
              <a:ext uri="{FF2B5EF4-FFF2-40B4-BE49-F238E27FC236}">
                <a16:creationId xmlns:a16="http://schemas.microsoft.com/office/drawing/2014/main" id="{A1DF2DAD-A693-55D3-91B4-8C6442ED3754}"/>
              </a:ext>
            </a:extLst>
          </p:cNvPr>
          <p:cNvSpPr txBox="1"/>
          <p:nvPr/>
        </p:nvSpPr>
        <p:spPr>
          <a:xfrm>
            <a:off x="751107" y="1624009"/>
            <a:ext cx="8595766" cy="301367"/>
          </a:xfrm>
          <a:prstGeom prst="rect">
            <a:avLst/>
          </a:prstGeom>
          <a:noFill/>
          <a:ln w="19050">
            <a:solidFill>
              <a:srgbClr val="FF0000"/>
            </a:solidFill>
          </a:ln>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517D7F45-3B8E-0586-A5C1-81DFECB7FB3F}"/>
              </a:ext>
            </a:extLst>
          </p:cNvPr>
          <p:cNvSpPr txBox="1"/>
          <p:nvPr/>
        </p:nvSpPr>
        <p:spPr>
          <a:xfrm>
            <a:off x="9690755" y="1598037"/>
            <a:ext cx="1291472" cy="369332"/>
          </a:xfrm>
          <a:prstGeom prst="rect">
            <a:avLst/>
          </a:prstGeom>
          <a:noFill/>
        </p:spPr>
        <p:txBody>
          <a:bodyPr wrap="square" rtlCol="0">
            <a:spAutoFit/>
          </a:bodyPr>
          <a:lstStyle/>
          <a:p>
            <a:r>
              <a:rPr lang="zh-CN" altLang="en-US" dirty="0"/>
              <a:t>从无到有</a:t>
            </a:r>
          </a:p>
        </p:txBody>
      </p:sp>
    </p:spTree>
    <p:extLst>
      <p:ext uri="{BB962C8B-B14F-4D97-AF65-F5344CB8AC3E}">
        <p14:creationId xmlns:p14="http://schemas.microsoft.com/office/powerpoint/2010/main" val="18927979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BF4798-052D-88AE-C210-C363E19BBE1F}"/>
              </a:ext>
            </a:extLst>
          </p:cNvPr>
          <p:cNvSpPr>
            <a:spLocks noGrp="1"/>
          </p:cNvSpPr>
          <p:nvPr>
            <p:ph type="sldNum" sz="quarter" idx="10"/>
          </p:nvPr>
        </p:nvSpPr>
        <p:spPr/>
        <p:txBody>
          <a:bodyPr/>
          <a:lstStyle/>
          <a:p>
            <a:fld id="{F56ABC50-C693-6145-8FE9-48A83A944B62}" type="slidenum">
              <a:rPr kumimoji="1" lang="zh-CN" altLang="en-US" smtClean="0"/>
              <a:pPr/>
              <a:t>94</a:t>
            </a:fld>
            <a:endParaRPr kumimoji="1" lang="zh-CN" altLang="en-US"/>
          </a:p>
        </p:txBody>
      </p:sp>
      <p:pic>
        <p:nvPicPr>
          <p:cNvPr id="4" name="图片 3">
            <a:extLst>
              <a:ext uri="{FF2B5EF4-FFF2-40B4-BE49-F238E27FC236}">
                <a16:creationId xmlns:a16="http://schemas.microsoft.com/office/drawing/2014/main" id="{42800947-DDB2-8911-E7AD-E25F5D148864}"/>
              </a:ext>
            </a:extLst>
          </p:cNvPr>
          <p:cNvPicPr>
            <a:picLocks noChangeAspect="1"/>
          </p:cNvPicPr>
          <p:nvPr/>
        </p:nvPicPr>
        <p:blipFill>
          <a:blip r:embed="rId2"/>
          <a:stretch>
            <a:fillRect/>
          </a:stretch>
        </p:blipFill>
        <p:spPr>
          <a:xfrm>
            <a:off x="161874" y="1612582"/>
            <a:ext cx="10687252" cy="3172778"/>
          </a:xfrm>
          <a:prstGeom prst="rect">
            <a:avLst/>
          </a:prstGeom>
        </p:spPr>
      </p:pic>
    </p:spTree>
    <p:extLst>
      <p:ext uri="{BB962C8B-B14F-4D97-AF65-F5344CB8AC3E}">
        <p14:creationId xmlns:p14="http://schemas.microsoft.com/office/powerpoint/2010/main" val="4197077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BF4798-052D-88AE-C210-C363E19BBE1F}"/>
              </a:ext>
            </a:extLst>
          </p:cNvPr>
          <p:cNvSpPr>
            <a:spLocks noGrp="1"/>
          </p:cNvSpPr>
          <p:nvPr>
            <p:ph type="sldNum" sz="quarter" idx="10"/>
          </p:nvPr>
        </p:nvSpPr>
        <p:spPr/>
        <p:txBody>
          <a:bodyPr/>
          <a:lstStyle/>
          <a:p>
            <a:fld id="{F56ABC50-C693-6145-8FE9-48A83A944B62}" type="slidenum">
              <a:rPr kumimoji="1" lang="zh-CN" altLang="en-US" smtClean="0"/>
              <a:pPr/>
              <a:t>95</a:t>
            </a:fld>
            <a:endParaRPr kumimoji="1" lang="zh-CN" altLang="en-US"/>
          </a:p>
        </p:txBody>
      </p:sp>
      <p:pic>
        <p:nvPicPr>
          <p:cNvPr id="5" name="图片 4">
            <a:extLst>
              <a:ext uri="{FF2B5EF4-FFF2-40B4-BE49-F238E27FC236}">
                <a16:creationId xmlns:a16="http://schemas.microsoft.com/office/drawing/2014/main" id="{21E9A8E4-3DD8-0A0F-4C78-422B6C0EDE34}"/>
              </a:ext>
            </a:extLst>
          </p:cNvPr>
          <p:cNvPicPr>
            <a:picLocks noChangeAspect="1"/>
          </p:cNvPicPr>
          <p:nvPr/>
        </p:nvPicPr>
        <p:blipFill>
          <a:blip r:embed="rId2"/>
          <a:stretch>
            <a:fillRect/>
          </a:stretch>
        </p:blipFill>
        <p:spPr>
          <a:xfrm>
            <a:off x="1039691" y="945883"/>
            <a:ext cx="8924924" cy="5737725"/>
          </a:xfrm>
          <a:prstGeom prst="rect">
            <a:avLst/>
          </a:prstGeom>
        </p:spPr>
      </p:pic>
    </p:spTree>
    <p:extLst>
      <p:ext uri="{BB962C8B-B14F-4D97-AF65-F5344CB8AC3E}">
        <p14:creationId xmlns:p14="http://schemas.microsoft.com/office/powerpoint/2010/main" val="24625220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96</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利润分配情况</a:t>
            </a:r>
          </a:p>
        </p:txBody>
      </p:sp>
    </p:spTree>
    <p:extLst>
      <p:ext uri="{BB962C8B-B14F-4D97-AF65-F5344CB8AC3E}">
        <p14:creationId xmlns:p14="http://schemas.microsoft.com/office/powerpoint/2010/main" val="41786483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BF4798-052D-88AE-C210-C363E19BBE1F}"/>
              </a:ext>
            </a:extLst>
          </p:cNvPr>
          <p:cNvSpPr>
            <a:spLocks noGrp="1"/>
          </p:cNvSpPr>
          <p:nvPr>
            <p:ph type="sldNum" sz="quarter" idx="10"/>
          </p:nvPr>
        </p:nvSpPr>
        <p:spPr/>
        <p:txBody>
          <a:bodyPr/>
          <a:lstStyle/>
          <a:p>
            <a:fld id="{F56ABC50-C693-6145-8FE9-48A83A944B62}" type="slidenum">
              <a:rPr kumimoji="1" lang="zh-CN" altLang="en-US" smtClean="0"/>
              <a:pPr/>
              <a:t>97</a:t>
            </a:fld>
            <a:endParaRPr kumimoji="1" lang="zh-CN" altLang="en-US"/>
          </a:p>
        </p:txBody>
      </p:sp>
      <p:pic>
        <p:nvPicPr>
          <p:cNvPr id="4" name="图片 3">
            <a:extLst>
              <a:ext uri="{FF2B5EF4-FFF2-40B4-BE49-F238E27FC236}">
                <a16:creationId xmlns:a16="http://schemas.microsoft.com/office/drawing/2014/main" id="{8514464C-5EAD-6AFE-B2C3-D449F65C9B64}"/>
              </a:ext>
            </a:extLst>
          </p:cNvPr>
          <p:cNvPicPr>
            <a:picLocks noChangeAspect="1"/>
          </p:cNvPicPr>
          <p:nvPr/>
        </p:nvPicPr>
        <p:blipFill>
          <a:blip r:embed="rId2"/>
          <a:stretch>
            <a:fillRect/>
          </a:stretch>
        </p:blipFill>
        <p:spPr>
          <a:xfrm>
            <a:off x="595073" y="1655762"/>
            <a:ext cx="10859641" cy="3961301"/>
          </a:xfrm>
          <a:prstGeom prst="rect">
            <a:avLst/>
          </a:prstGeom>
        </p:spPr>
      </p:pic>
    </p:spTree>
    <p:extLst>
      <p:ext uri="{BB962C8B-B14F-4D97-AF65-F5344CB8AC3E}">
        <p14:creationId xmlns:p14="http://schemas.microsoft.com/office/powerpoint/2010/main" val="19166572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6B7B5-48D7-975F-7AC8-F608C1BD9807}"/>
              </a:ext>
            </a:extLst>
          </p:cNvPr>
          <p:cNvSpPr>
            <a:spLocks noGrp="1"/>
          </p:cNvSpPr>
          <p:nvPr>
            <p:ph type="title"/>
          </p:nvPr>
        </p:nvSpPr>
        <p:spPr/>
        <p:txBody>
          <a:bodyPr/>
          <a:lstStyle/>
          <a:p>
            <a:r>
              <a:rPr kumimoji="1" lang="zh-CN" altLang="en-US" dirty="0"/>
              <a:t>招商银行年报总结与复盘</a:t>
            </a:r>
          </a:p>
        </p:txBody>
      </p:sp>
      <p:sp>
        <p:nvSpPr>
          <p:cNvPr id="3" name="灯片编号占位符 2">
            <a:extLst>
              <a:ext uri="{FF2B5EF4-FFF2-40B4-BE49-F238E27FC236}">
                <a16:creationId xmlns:a16="http://schemas.microsoft.com/office/drawing/2014/main" id="{6E40028D-6947-08CD-FD3D-B66B32CA6ECF}"/>
              </a:ext>
            </a:extLst>
          </p:cNvPr>
          <p:cNvSpPr>
            <a:spLocks noGrp="1"/>
          </p:cNvSpPr>
          <p:nvPr>
            <p:ph type="sldNum" sz="quarter" idx="10"/>
          </p:nvPr>
        </p:nvSpPr>
        <p:spPr/>
        <p:txBody>
          <a:bodyPr/>
          <a:lstStyle/>
          <a:p>
            <a:fld id="{F56ABC50-C693-6145-8FE9-48A83A944B62}" type="slidenum">
              <a:rPr kumimoji="1" lang="zh-CN" altLang="en-US" smtClean="0"/>
              <a:pPr/>
              <a:t>98</a:t>
            </a:fld>
            <a:endParaRPr kumimoji="1" lang="zh-CN" altLang="en-US"/>
          </a:p>
        </p:txBody>
      </p:sp>
      <p:sp>
        <p:nvSpPr>
          <p:cNvPr id="4" name="内容占位符 3">
            <a:extLst>
              <a:ext uri="{FF2B5EF4-FFF2-40B4-BE49-F238E27FC236}">
                <a16:creationId xmlns:a16="http://schemas.microsoft.com/office/drawing/2014/main" id="{0FA42FC0-B894-AD12-5403-F1EA3056BF01}"/>
              </a:ext>
            </a:extLst>
          </p:cNvPr>
          <p:cNvSpPr>
            <a:spLocks noGrp="1"/>
          </p:cNvSpPr>
          <p:nvPr>
            <p:ph sz="quarter" idx="11"/>
          </p:nvPr>
        </p:nvSpPr>
        <p:spPr/>
        <p:txBody>
          <a:bodyPr/>
          <a:lstStyle/>
          <a:p>
            <a:endParaRPr kumimoji="1" lang="zh-CN" altLang="en-US"/>
          </a:p>
        </p:txBody>
      </p:sp>
    </p:spTree>
    <p:extLst>
      <p:ext uri="{BB962C8B-B14F-4D97-AF65-F5344CB8AC3E}">
        <p14:creationId xmlns:p14="http://schemas.microsoft.com/office/powerpoint/2010/main" val="3031255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E0C7C-650B-B50D-4FA7-378364ADDA4C}"/>
              </a:ext>
            </a:extLst>
          </p:cNvPr>
          <p:cNvSpPr>
            <a:spLocks noGrp="1"/>
          </p:cNvSpPr>
          <p:nvPr>
            <p:ph type="ctrTitle"/>
          </p:nvPr>
        </p:nvSpPr>
        <p:spPr>
          <a:xfrm>
            <a:off x="1524000" y="2432387"/>
            <a:ext cx="9144000" cy="2387600"/>
          </a:xfrm>
        </p:spPr>
        <p:txBody>
          <a:bodyPr/>
          <a:lstStyle/>
          <a:p>
            <a:r>
              <a:rPr kumimoji="1" lang="zh-CN" altLang="en-US" dirty="0"/>
              <a:t>工商银行</a:t>
            </a:r>
            <a:r>
              <a:rPr kumimoji="1" lang="en-US" altLang="zh-CN" dirty="0"/>
              <a:t>2023</a:t>
            </a:r>
            <a:r>
              <a:rPr kumimoji="1" lang="zh-CN" altLang="en-US" dirty="0"/>
              <a:t>年年报</a:t>
            </a:r>
            <a:br>
              <a:rPr kumimoji="1" lang="en-US" altLang="zh-CN" dirty="0"/>
            </a:br>
            <a:endParaRPr kumimoji="1" lang="zh-CN" altLang="en-US" dirty="0"/>
          </a:p>
        </p:txBody>
      </p:sp>
      <p:sp>
        <p:nvSpPr>
          <p:cNvPr id="4" name="灯片编号占位符 3">
            <a:extLst>
              <a:ext uri="{FF2B5EF4-FFF2-40B4-BE49-F238E27FC236}">
                <a16:creationId xmlns:a16="http://schemas.microsoft.com/office/drawing/2014/main" id="{E8EB701A-B99A-B1C5-5186-FB347682E779}"/>
              </a:ext>
            </a:extLst>
          </p:cNvPr>
          <p:cNvSpPr>
            <a:spLocks noGrp="1"/>
          </p:cNvSpPr>
          <p:nvPr>
            <p:ph type="sldNum" sz="quarter" idx="12"/>
          </p:nvPr>
        </p:nvSpPr>
        <p:spPr/>
        <p:txBody>
          <a:bodyPr/>
          <a:lstStyle/>
          <a:p>
            <a:fld id="{F56ABC50-C693-6145-8FE9-48A83A944B62}" type="slidenum">
              <a:rPr kumimoji="1" lang="zh-CN" altLang="en-US" smtClean="0"/>
              <a:t>99</a:t>
            </a:fld>
            <a:endParaRPr kumimoji="1" lang="zh-CN" altLang="en-US"/>
          </a:p>
        </p:txBody>
      </p:sp>
      <p:pic>
        <p:nvPicPr>
          <p:cNvPr id="6" name="图片 5">
            <a:extLst>
              <a:ext uri="{FF2B5EF4-FFF2-40B4-BE49-F238E27FC236}">
                <a16:creationId xmlns:a16="http://schemas.microsoft.com/office/drawing/2014/main" id="{72AB5F3B-20DD-A39D-5ADB-48E78A080842}"/>
              </a:ext>
            </a:extLst>
          </p:cNvPr>
          <p:cNvPicPr>
            <a:picLocks noChangeAspect="1"/>
          </p:cNvPicPr>
          <p:nvPr/>
        </p:nvPicPr>
        <p:blipFill>
          <a:blip r:embed="rId2"/>
          <a:stretch>
            <a:fillRect/>
          </a:stretch>
        </p:blipFill>
        <p:spPr>
          <a:xfrm>
            <a:off x="1722120" y="1400175"/>
            <a:ext cx="8534400" cy="1352550"/>
          </a:xfrm>
          <a:prstGeom prst="rect">
            <a:avLst/>
          </a:prstGeom>
        </p:spPr>
      </p:pic>
    </p:spTree>
    <p:extLst>
      <p:ext uri="{BB962C8B-B14F-4D97-AF65-F5344CB8AC3E}">
        <p14:creationId xmlns:p14="http://schemas.microsoft.com/office/powerpoint/2010/main" val="3714619112"/>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12189</TotalTime>
  <Words>8798</Words>
  <Application>Microsoft Office PowerPoint</Application>
  <PresentationFormat>宽屏</PresentationFormat>
  <Paragraphs>672</Paragraphs>
  <Slides>151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151</vt:i4>
      </vt:variant>
    </vt:vector>
  </HeadingPairs>
  <TitlesOfParts>
    <vt:vector size="160" baseType="lpstr">
      <vt:lpstr>-apple-system-font</vt:lpstr>
      <vt:lpstr>等线</vt:lpstr>
      <vt:lpstr>楷体</vt:lpstr>
      <vt:lpstr>SimSun</vt:lpstr>
      <vt:lpstr>SimSun</vt:lpstr>
      <vt:lpstr>Arial</vt:lpstr>
      <vt:lpstr>Times New Roman</vt:lpstr>
      <vt:lpstr>Wingdings</vt:lpstr>
      <vt:lpstr>自定义设计方案</vt:lpstr>
      <vt:lpstr>银行业</vt:lpstr>
      <vt:lpstr>写在课前</vt:lpstr>
      <vt:lpstr>目录</vt:lpstr>
      <vt:lpstr>案例引入1：资产负债表衰退</vt:lpstr>
      <vt:lpstr>案例引入1：资产负债表衰退</vt:lpstr>
      <vt:lpstr>案例引入1：资产负债表衰退</vt:lpstr>
      <vt:lpstr>案例引入2：全球产业链</vt:lpstr>
      <vt:lpstr>案例引入3：金价变动</vt:lpstr>
      <vt:lpstr>案例引入3：金价变动</vt:lpstr>
      <vt:lpstr>案例引入3：金价变动</vt:lpstr>
      <vt:lpstr>案例引入3：金价变动</vt:lpstr>
      <vt:lpstr>案例引入3：金价变动</vt:lpstr>
      <vt:lpstr>案例引入3：金价变动</vt:lpstr>
      <vt:lpstr>案例引入3：金价变动</vt:lpstr>
      <vt:lpstr>案例引入4：日元加息</vt:lpstr>
      <vt:lpstr>案例引入5：降息</vt:lpstr>
      <vt:lpstr>案例引入5：降息</vt:lpstr>
      <vt:lpstr>案例引入6：货币政策工具变动</vt:lpstr>
      <vt:lpstr>案例引入7：结售汇逆差1138亿美元</vt:lpstr>
      <vt:lpstr>案例引入7：结售汇逆差1138亿美元</vt:lpstr>
      <vt:lpstr>案例引入8：财政收入情况</vt:lpstr>
      <vt:lpstr>案例引入8：财政收入情况</vt:lpstr>
      <vt:lpstr>案例引入8：财政收入情况</vt:lpstr>
      <vt:lpstr>案例引入9：债券发行与利率</vt:lpstr>
      <vt:lpstr>案例引入9：债券发行与利率</vt:lpstr>
      <vt:lpstr>案例引入9：债券发行与利率</vt:lpstr>
      <vt:lpstr>案例引入10：国家大基金</vt:lpstr>
      <vt:lpstr>案例引入10：国家大基金</vt:lpstr>
      <vt:lpstr>案例引入10：国家大基金</vt:lpstr>
      <vt:lpstr>案例引入10：国家大基金</vt:lpstr>
      <vt:lpstr>案例引入11：居民偏好储蓄</vt:lpstr>
      <vt:lpstr>案例引入12：银行行业2023年概览</vt:lpstr>
      <vt:lpstr>案例引入12：银行行业2023年概览</vt:lpstr>
      <vt:lpstr>案例引入13：不良审批的案例</vt:lpstr>
      <vt:lpstr>案例引入14：浦发银行投资亏损</vt:lpstr>
      <vt:lpstr>案例引入14：浦发银行投资亏损</vt:lpstr>
      <vt:lpstr>案例引入14：浦发银行投资亏损</vt:lpstr>
      <vt:lpstr>案例引入14：浦发银行投资亏损</vt:lpstr>
      <vt:lpstr>案例引入14：浦发银行投资亏损</vt:lpstr>
      <vt:lpstr>案例引入14：浦发银行投资亏损</vt:lpstr>
      <vt:lpstr>案例引入15：欧元主权债券发行</vt:lpstr>
      <vt:lpstr>案例引入15：欧元主权债券发行</vt:lpstr>
      <vt:lpstr>招商银行2023年年报 ——“零售之王”</vt:lpstr>
      <vt:lpstr>PowerPoint 演示文稿</vt:lpstr>
      <vt:lpstr>招商银行</vt:lpstr>
      <vt:lpstr>招商银行</vt:lpstr>
      <vt:lpstr>招商银行</vt:lpstr>
      <vt:lpstr>招商银行</vt:lpstr>
      <vt:lpstr>贫富差距</vt:lpstr>
      <vt:lpstr>基尼系数</vt:lpstr>
      <vt:lpstr>招商银行APP</vt:lpstr>
      <vt:lpstr>PowerPoint 演示文稿</vt:lpstr>
      <vt:lpstr>招商银行年报分析目录</vt:lpstr>
      <vt:lpstr>PowerPoint 演示文稿</vt:lpstr>
      <vt:lpstr>净利润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盈利能力指标</vt:lpstr>
      <vt:lpstr>每股收益</vt:lpstr>
      <vt:lpstr>每股净资产</vt:lpstr>
      <vt:lpstr>风险类指标分析</vt:lpstr>
      <vt:lpstr>资本充足率</vt:lpstr>
      <vt:lpstr>资本充足率</vt:lpstr>
      <vt:lpstr>PowerPoint 演示文稿</vt:lpstr>
      <vt:lpstr>PowerPoint 演示文稿</vt:lpstr>
      <vt:lpstr>拨备覆盖率、贷款拨备率</vt:lpstr>
      <vt:lpstr>PowerPoint 演示文稿</vt:lpstr>
      <vt:lpstr>贷款损失准备</vt:lpstr>
      <vt:lpstr>不良贷款情况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招商银行年报总结与复盘</vt:lpstr>
      <vt:lpstr>工商银行2023年年报 </vt:lpstr>
      <vt:lpstr>对比：股份行和国有行</vt:lpstr>
      <vt:lpstr>缺少信托和证券牌照</vt:lpstr>
      <vt:lpstr>工商银行年报分析目录</vt:lpstr>
      <vt:lpstr>PowerPoint 演示文稿</vt:lpstr>
      <vt:lpstr>对比1：资产负债表</vt:lpstr>
      <vt:lpstr>对比1：资产负债表</vt:lpstr>
      <vt:lpstr>对比1：资产负债表</vt:lpstr>
      <vt:lpstr>对比1：资产负债表</vt:lpstr>
      <vt:lpstr>对比1：资产负债表</vt:lpstr>
      <vt:lpstr>对比1：资产负债表</vt:lpstr>
      <vt:lpstr>PowerPoint 演示文稿</vt:lpstr>
      <vt:lpstr>对比2：利润表及盈利能力</vt:lpstr>
      <vt:lpstr>对比2：利润表及盈利能力</vt:lpstr>
      <vt:lpstr>对比2：利润表及盈利能力</vt:lpstr>
      <vt:lpstr>对比2：利润表及盈利能力</vt:lpstr>
      <vt:lpstr>PowerPoint 演示文稿</vt:lpstr>
      <vt:lpstr>对比3：资产质量及风控</vt:lpstr>
      <vt:lpstr>对比3：资产质量及风控</vt:lpstr>
      <vt:lpstr>对比3：资产质量及风控</vt:lpstr>
      <vt:lpstr>对比3：资产质量及风控</vt:lpstr>
      <vt:lpstr>对比3：资产质量及风控</vt:lpstr>
      <vt:lpstr>对比3：资产质量及风控</vt:lpstr>
      <vt:lpstr>对比3：资产质量及风控</vt:lpstr>
      <vt:lpstr>对比3：资产质量及风控</vt:lpstr>
      <vt:lpstr>对比3：资产质量及风控</vt:lpstr>
      <vt:lpstr>对比3：资产质量及风控</vt:lpstr>
      <vt:lpstr>PowerPoint 演示文稿</vt:lpstr>
      <vt:lpstr>对比4：现金流</vt:lpstr>
      <vt:lpstr>对比：重点总结</vt:lpstr>
      <vt:lpstr>对比：重点总结</vt:lpstr>
      <vt:lpstr>对比：重点总结</vt:lpstr>
      <vt:lpstr>工商银行年报总结与复盘</vt:lpstr>
      <vt:lpstr>知识拓展：贷款</vt:lpstr>
      <vt:lpstr>知识拓展：城投债</vt:lpstr>
      <vt:lpstr>知识拓展：世界500强企业</vt:lpstr>
      <vt:lpstr>知识拓展：世界500强企业</vt:lpstr>
      <vt:lpstr>知识拓展：监管套利模拟注示</vt:lpstr>
      <vt:lpstr>知识拓展：监管套利模拟注示</vt:lpstr>
      <vt:lpstr>观点：提前还贷会让银行破产？</vt:lpstr>
      <vt:lpstr>PowerPoint 演示文稿</vt:lpstr>
      <vt:lpstr>PowerPoint 演示文稿</vt:lpstr>
      <vt:lpstr>知识拓展：简化理解高杠杆</vt:lpstr>
      <vt:lpstr>知识拓展：简化理解高杠杆</vt:lpstr>
      <vt:lpstr>知识拓展：结构性存款</vt:lpstr>
      <vt:lpstr>知识拓展：结构性存款</vt:lpstr>
      <vt:lpstr>知识拓展：银行贷款不合规操作</vt:lpstr>
      <vt:lpstr>知识拓展：银行信托合作——通道业务</vt:lpstr>
      <vt:lpstr>知识拓展：金融营销</vt:lpstr>
      <vt:lpstr>知识拓展：表内业务和表外业务</vt:lpstr>
      <vt:lpstr>知识拓展</vt:lpstr>
      <vt:lpstr>总结与复盘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铁星</dc:creator>
  <cp:lastModifiedBy>翊扬 王</cp:lastModifiedBy>
  <cp:revision>533</cp:revision>
  <cp:lastPrinted>2022-09-08T13:25:19Z</cp:lastPrinted>
  <dcterms:created xsi:type="dcterms:W3CDTF">2022-06-16T14:06:32Z</dcterms:created>
  <dcterms:modified xsi:type="dcterms:W3CDTF">2024-09-26T03:13:44Z</dcterms:modified>
</cp:coreProperties>
</file>